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sldIdLst>
    <p:sldId id="258" r:id="rId2"/>
    <p:sldId id="262" r:id="rId3"/>
    <p:sldId id="277" r:id="rId4"/>
    <p:sldId id="267" r:id="rId5"/>
    <p:sldId id="266" r:id="rId6"/>
    <p:sldId id="278" r:id="rId7"/>
    <p:sldId id="279" r:id="rId8"/>
    <p:sldId id="287" r:id="rId9"/>
    <p:sldId id="263" r:id="rId10"/>
    <p:sldId id="274" r:id="rId11"/>
    <p:sldId id="275" r:id="rId12"/>
    <p:sldId id="276" r:id="rId13"/>
    <p:sldId id="264" r:id="rId14"/>
    <p:sldId id="265" r:id="rId15"/>
    <p:sldId id="283" r:id="rId16"/>
    <p:sldId id="285" r:id="rId17"/>
    <p:sldId id="284" r:id="rId18"/>
    <p:sldId id="280" r:id="rId19"/>
    <p:sldId id="268" r:id="rId20"/>
    <p:sldId id="269" r:id="rId21"/>
    <p:sldId id="270" r:id="rId22"/>
    <p:sldId id="281" r:id="rId23"/>
    <p:sldId id="271" r:id="rId24"/>
    <p:sldId id="272" r:id="rId25"/>
    <p:sldId id="273" r:id="rId26"/>
    <p:sldId id="286" r:id="rId27"/>
    <p:sldId id="289"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81F7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58" autoAdjust="0"/>
    <p:restoredTop sz="82253" autoAdjust="0"/>
  </p:normalViewPr>
  <p:slideViewPr>
    <p:cSldViewPr>
      <p:cViewPr>
        <p:scale>
          <a:sx n="65" d="100"/>
          <a:sy n="65" d="100"/>
        </p:scale>
        <p:origin x="-2244" y="-678"/>
      </p:cViewPr>
      <p:guideLst>
        <p:guide orient="horz" pos="2160"/>
        <p:guide pos="2880"/>
      </p:guideLst>
    </p:cSldViewPr>
  </p:slideViewPr>
  <p:outlineViewPr>
    <p:cViewPr>
      <p:scale>
        <a:sx n="33" d="100"/>
        <a:sy n="33" d="100"/>
      </p:scale>
      <p:origin x="0" y="-9528"/>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ＭＳ Ｐゴシック" pitchFamily="1"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pitchFamily="1" charset="-128"/>
                <a:cs typeface="+mn-cs"/>
              </a:defRPr>
            </a:lvl1pPr>
          </a:lstStyle>
          <a:p>
            <a:pPr>
              <a:defRPr/>
            </a:pPr>
            <a:fld id="{917BA3F4-3A07-4314-8B96-466B51AAC5C9}" type="datetimeFigureOut">
              <a:rPr lang="en-US"/>
              <a:pPr>
                <a:defRPr/>
              </a:pPr>
              <a:t>6/9/2015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ＭＳ Ｐゴシック" pitchFamily="1"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pitchFamily="34" charset="0"/>
              </a:defRPr>
            </a:lvl1pPr>
          </a:lstStyle>
          <a:p>
            <a:fld id="{9C83550D-B5E3-49CD-9B24-D9E3996E1F5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oecd.org/statistics/Guidelines%20on%20Measuring%20Subjective%20Well-being.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ris.thegiin.org/metrics" TargetMode="External"/><Relationship Id="rId7" Type="http://schemas.openxmlformats.org/officeDocument/2006/relationships/hyperlink" Target="http://www.oecd.org/statistics/Guidelines%20on%20Measuring%20Subjective%20Well-being.pdf"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hdr.undp.org/en/content/human-development-index-hdi" TargetMode="External"/><Relationship Id="rId5" Type="http://schemas.openxmlformats.org/officeDocument/2006/relationships/hyperlink" Target="http://www.wplus.org/domains" TargetMode="External"/><Relationship Id="rId4" Type="http://schemas.openxmlformats.org/officeDocument/2006/relationships/hyperlink" Target="http://feedthefuture.gov/sites/default/files/resource/files/weai_brochure_2012.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71450" indent="-171450" eaLnBrk="1" fontAlgn="auto" hangingPunct="1">
              <a:spcBef>
                <a:spcPts val="0"/>
              </a:spcBef>
              <a:spcAft>
                <a:spcPts val="0"/>
              </a:spcAft>
              <a:buFont typeface="Arial" panose="020B0604020202020204" pitchFamily="34" charset="0"/>
              <a:buChar char="•"/>
              <a:defRPr/>
            </a:pPr>
            <a:r>
              <a:rPr lang="en-US" dirty="0" smtClean="0"/>
              <a:t>We know that women are often the ones hardest hit by the lack of clean cooking solutions; they experience high rates of exposure to household air pollution, time poverty and drudgery resulting from cooking and fuel collection, and safety risks both from unsafe stoves and from the insecure environments in which they collect fuel</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Women are integrally involved in the clean cooking and fuels sector, yet there is little evidence on how women and their families experience social and economic empowerment, both </a:t>
            </a:r>
          </a:p>
          <a:p>
            <a:pPr marL="628650" lvl="1" indent="-171450" eaLnBrk="1" fontAlgn="auto" hangingPunct="1">
              <a:spcBef>
                <a:spcPts val="0"/>
              </a:spcBef>
              <a:spcAft>
                <a:spcPts val="0"/>
              </a:spcAft>
              <a:buFont typeface="Arial" panose="020B0604020202020204" pitchFamily="34" charset="0"/>
              <a:buChar char="•"/>
              <a:defRPr/>
            </a:pPr>
            <a:r>
              <a:rPr lang="en-US" dirty="0" smtClean="0"/>
              <a:t>through women’s engagement in roles throughout clean cooking value chains- such as in manufacturing distribution, and sales</a:t>
            </a:r>
          </a:p>
          <a:p>
            <a:pPr marL="628650" lvl="1" indent="-171450" eaLnBrk="1" fontAlgn="auto" hangingPunct="1">
              <a:spcBef>
                <a:spcPts val="0"/>
              </a:spcBef>
              <a:spcAft>
                <a:spcPts val="0"/>
              </a:spcAft>
              <a:buFont typeface="Arial" panose="020B0604020202020204" pitchFamily="34" charset="0"/>
              <a:buChar char="•"/>
              <a:defRPr/>
            </a:pPr>
            <a:r>
              <a:rPr lang="en-US" dirty="0" smtClean="0"/>
              <a:t>And through adoption of clean cooking solutions</a:t>
            </a:r>
          </a:p>
          <a:p>
            <a:pPr marL="628650" lvl="1" indent="-171450" eaLnBrk="1" fontAlgn="auto" hangingPunct="1">
              <a:spcBef>
                <a:spcPts val="0"/>
              </a:spcBef>
              <a:spcAft>
                <a:spcPts val="0"/>
              </a:spcAft>
              <a:buFont typeface="Arial" panose="020B0604020202020204" pitchFamily="34" charset="0"/>
              <a:buChar char="•"/>
              <a:defRPr/>
            </a:pPr>
            <a:endParaRPr lang="en-US" dirty="0" smtClean="0"/>
          </a:p>
          <a:p>
            <a:pPr marL="171450" indent="-171450" eaLnBrk="1" fontAlgn="auto" hangingPunct="1">
              <a:spcBef>
                <a:spcPts val="0"/>
              </a:spcBef>
              <a:spcAft>
                <a:spcPts val="0"/>
              </a:spcAft>
              <a:buFont typeface="Arial" panose="020B0604020202020204" pitchFamily="34" charset="0"/>
              <a:buChar char="•"/>
              <a:defRPr/>
            </a:pPr>
            <a:r>
              <a:rPr lang="en-US" dirty="0" smtClean="0"/>
              <a:t>Because of this lack of evidence, we believe that is it crucial for gender experts like ICRW to build the evidence base around the social impacts that clean cooking solutions can provide for women and girls and to integrate issues of gender and clean energy into our studies and initiatives </a:t>
            </a:r>
          </a:p>
        </p:txBody>
      </p:sp>
      <p:sp>
        <p:nvSpPr>
          <p:cNvPr id="9220" name="Slide Number Placeholder 3"/>
          <p:cNvSpPr>
            <a:spLocks noGrp="1"/>
          </p:cNvSpPr>
          <p:nvPr>
            <p:ph type="sldNum" sz="quarter" idx="5"/>
          </p:nvPr>
        </p:nvSpPr>
        <p:spPr bwMode="auto">
          <a:noFill/>
          <a:ln>
            <a:miter lim="800000"/>
            <a:headEnd/>
            <a:tailEnd/>
          </a:ln>
        </p:spPr>
        <p:txBody>
          <a:bodyPr/>
          <a:lstStyle/>
          <a:p>
            <a:fld id="{20774B3B-37E2-4546-A5EE-018985026919}" type="slidenum">
              <a:rPr lang="en-US" altLang="en-US"/>
              <a:pPr/>
              <a:t>6</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a:p>
            <a:pPr eaLnBrk="1" hangingPunct="1">
              <a:spcBef>
                <a:spcPct val="0"/>
              </a:spcBef>
            </a:pPr>
            <a:r>
              <a:rPr lang="en-US" altLang="en-US" smtClean="0"/>
              <a:t>We have fully describe each of these indicators in the narrative we shared with you after the workshop. For the purpose of the Webinar we would like to provide you an overall overview of the different indicators we identified for each pathway that Allie previously described. </a:t>
            </a:r>
          </a:p>
          <a:p>
            <a:pPr eaLnBrk="1" hangingPunct="1">
              <a:spcBef>
                <a:spcPct val="0"/>
              </a:spcBef>
            </a:pPr>
            <a:endParaRPr lang="en-US" altLang="en-US" smtClean="0"/>
          </a:p>
          <a:p>
            <a:pPr eaLnBrk="1" hangingPunct="1">
              <a:spcBef>
                <a:spcPct val="0"/>
              </a:spcBef>
            </a:pPr>
            <a:r>
              <a:rPr lang="en-US" altLang="en-US" smtClean="0"/>
              <a:t>For Pathway 1, the various roles throughout the clean cooking value chain offer  varying levels of </a:t>
            </a:r>
            <a:r>
              <a:rPr lang="en-US" altLang="en-US" b="1" smtClean="0"/>
              <a:t>skills, resources, </a:t>
            </a:r>
            <a:r>
              <a:rPr lang="en-US" altLang="en-US" smtClean="0"/>
              <a:t>and </a:t>
            </a:r>
            <a:r>
              <a:rPr lang="en-US" altLang="en-US" b="1" smtClean="0"/>
              <a:t>decision-making opportunities </a:t>
            </a:r>
            <a:r>
              <a:rPr lang="en-US" altLang="en-US" smtClean="0"/>
              <a:t>that translate into a range of measurable empowerment outcomes including jobs, income, mentoring, business/empowerment skills, social capital. Among these indicators, we would like to call your attention for two key indicators: income and agency. </a:t>
            </a:r>
          </a:p>
          <a:p>
            <a:pPr eaLnBrk="1" hangingPunct="1">
              <a:spcBef>
                <a:spcPct val="0"/>
              </a:spcBef>
            </a:pPr>
            <a:endParaRPr lang="en-US" altLang="en-US" smtClean="0"/>
          </a:p>
          <a:p>
            <a:pPr eaLnBrk="1" hangingPunct="1">
              <a:spcBef>
                <a:spcPct val="0"/>
              </a:spcBef>
            </a:pPr>
            <a:endParaRPr lang="en-US" alt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C2CB6B2C-007D-424B-9EF0-AED09C9DC7D6}" type="slidenum">
              <a:rPr lang="en-US" altLang="en-US"/>
              <a:pPr/>
              <a:t>19</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At the most basic level, the different roles throughout the value chain provide </a:t>
            </a:r>
            <a:r>
              <a:rPr lang="en-US" altLang="en-US" b="1" smtClean="0"/>
              <a:t>employment and income-generation opportunities</a:t>
            </a:r>
            <a:r>
              <a:rPr lang="en-US" altLang="en-US" smtClean="0"/>
              <a:t>, which can be particularly important to women. We will track the avg. income of female and male employees among full time/part and part/ time employees. Another option, is to categorize the employees as temporal &amp; annual/ and seasonal. ALLIE: IS THERE A PREFERENCE FOR US? </a:t>
            </a:r>
          </a:p>
          <a:p>
            <a:pPr eaLnBrk="1" hangingPunct="1">
              <a:spcBef>
                <a:spcPct val="0"/>
              </a:spcBef>
            </a:pPr>
            <a:endParaRPr lang="en-US" altLang="en-US" smtClean="0"/>
          </a:p>
          <a:p>
            <a:pPr eaLnBrk="1" hangingPunct="1">
              <a:spcBef>
                <a:spcPct val="0"/>
              </a:spcBef>
            </a:pPr>
            <a:r>
              <a:rPr lang="en-US" altLang="en-US" smtClean="0"/>
              <a:t>FROM ALLIE: Maybe just say: When field testing we will also identify which other domains of employment we should include- for example temporary vs. permanent or seasonal vs. annual. </a:t>
            </a:r>
          </a:p>
          <a:p>
            <a:pPr eaLnBrk="1" hangingPunct="1">
              <a:spcBef>
                <a:spcPct val="0"/>
              </a:spcBef>
            </a:pPr>
            <a:r>
              <a:rPr lang="en-US" altLang="en-US" smtClean="0"/>
              <a:t>Also add- these indicators will build off of methodologies used for the IRIS indicators</a:t>
            </a:r>
          </a:p>
          <a:p>
            <a:pPr eaLnBrk="1" hangingPunct="1">
              <a:spcBef>
                <a:spcPct val="0"/>
              </a:spcBef>
            </a:pPr>
            <a:r>
              <a:rPr lang="en-US" altLang="en-US" smtClean="0"/>
              <a:t> </a:t>
            </a:r>
          </a:p>
        </p:txBody>
      </p:sp>
      <p:sp>
        <p:nvSpPr>
          <p:cNvPr id="33796" name="Slide Number Placeholder 3"/>
          <p:cNvSpPr>
            <a:spLocks noGrp="1"/>
          </p:cNvSpPr>
          <p:nvPr>
            <p:ph type="sldNum" sz="quarter" idx="5"/>
          </p:nvPr>
        </p:nvSpPr>
        <p:spPr bwMode="auto">
          <a:noFill/>
          <a:ln>
            <a:miter lim="800000"/>
            <a:headEnd/>
            <a:tailEnd/>
          </a:ln>
        </p:spPr>
        <p:txBody>
          <a:bodyPr/>
          <a:lstStyle/>
          <a:p>
            <a:fld id="{D63F8BEF-5EF2-4D4F-B335-17FB1A4C4C04}" type="slidenum">
              <a:rPr lang="en-US" altLang="en-US"/>
              <a:pPr/>
              <a:t>20</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As individuals are engaged in new roles, have increasing responsibility over business and technical processes, and experience increased self-efficacy to act on their desires, they also learn to negotiate and advocate for their interests. The ability to engage in both social and economic </a:t>
            </a:r>
            <a:r>
              <a:rPr lang="en-US" altLang="en-US" b="1" smtClean="0"/>
              <a:t>decision making </a:t>
            </a:r>
            <a:r>
              <a:rPr lang="en-US" altLang="en-US" smtClean="0"/>
              <a:t>is an essential component of empowerment in that it signifies the ability to have </a:t>
            </a:r>
            <a:r>
              <a:rPr lang="en-US" altLang="en-US" b="1" smtClean="0"/>
              <a:t>control over how assets and resources</a:t>
            </a:r>
            <a:r>
              <a:rPr lang="en-US" altLang="en-US" smtClean="0"/>
              <a:t> </a:t>
            </a:r>
            <a:r>
              <a:rPr lang="en-US" altLang="en-US" b="1" smtClean="0"/>
              <a:t>are allocated and used</a:t>
            </a:r>
            <a:r>
              <a:rPr lang="en-US" altLang="en-US" smtClean="0"/>
              <a:t>. As mentioned earlier, this is particularly beneficial for women, who often otherwise lack the ability to influence decision-making and control important resources. </a:t>
            </a:r>
          </a:p>
          <a:p>
            <a:pPr eaLnBrk="1" hangingPunct="1">
              <a:spcBef>
                <a:spcPct val="0"/>
              </a:spcBef>
            </a:pPr>
            <a:endParaRPr lang="pt-PT" altLang="en-US" smtClean="0"/>
          </a:p>
          <a:p>
            <a:pPr eaLnBrk="1" hangingPunct="1">
              <a:spcBef>
                <a:spcPct val="0"/>
              </a:spcBef>
            </a:pPr>
            <a:r>
              <a:rPr lang="pt-PT" altLang="en-US" smtClean="0"/>
              <a:t>ALLIE: I CN BRIFELY MENTION ANITA’S RESERACH AND THE INDICATOR ON EMPOWERMENT/LEADERSHIP SKILLS THAT IS RELATED TO THIS ONE RIGHT? </a:t>
            </a:r>
          </a:p>
          <a:p>
            <a:pPr eaLnBrk="1" hangingPunct="1">
              <a:spcBef>
                <a:spcPct val="0"/>
              </a:spcBef>
            </a:pPr>
            <a:endParaRPr lang="pt-PT" altLang="en-US" smtClean="0"/>
          </a:p>
          <a:p>
            <a:pPr eaLnBrk="1" hangingPunct="1">
              <a:spcBef>
                <a:spcPct val="0"/>
              </a:spcBef>
            </a:pPr>
            <a:r>
              <a:rPr lang="pt-PT" altLang="en-US" smtClean="0"/>
              <a:t>FROM ALLIE: Yeah I think that would be good- her research was specifically related to an empowerment training that was done with female sales agents. The measurements we have listed here for “self-confidence/self-efficacy” use two of the scales that she used in her work- The Ryff-Psychological Well-Being scales and the Adult Hope Scale. We will build off of her work to determine the most acurate and feasible ways to measure these concepts.  </a:t>
            </a:r>
            <a:endParaRPr lang="en-US" altLang="en-US" smtClean="0"/>
          </a:p>
          <a:p>
            <a:pPr eaLnBrk="1" hangingPunct="1">
              <a:spcBef>
                <a:spcPct val="0"/>
              </a:spcBef>
            </a:pPr>
            <a:endParaRPr lang="en-US" altLang="en-US" smtClean="0"/>
          </a:p>
          <a:p>
            <a:pPr eaLnBrk="1" hangingPunct="1">
              <a:spcBef>
                <a:spcPct val="0"/>
              </a:spcBef>
            </a:pPr>
            <a:r>
              <a:rPr lang="en-US" altLang="en-US" smtClean="0"/>
              <a:t>DEPENDING ON THE TIME I CAN BRIEFLY INTORUDUCE MENTORING AT THE END. </a:t>
            </a:r>
          </a:p>
          <a:p>
            <a:pPr eaLnBrk="1" hangingPunct="1">
              <a:spcBef>
                <a:spcPct val="0"/>
              </a:spcBef>
            </a:pPr>
            <a:r>
              <a:rPr lang="en-US" altLang="en-US" smtClean="0"/>
              <a:t>Studies show that</a:t>
            </a:r>
            <a:r>
              <a:rPr lang="en-US" altLang="en-US" b="1" smtClean="0"/>
              <a:t> mentoring </a:t>
            </a:r>
            <a:r>
              <a:rPr lang="en-US" altLang="en-US" smtClean="0"/>
              <a:t>in a critical component in creating successful entrepreneurs. This is especially true for female entrepreneurs who may otherwise lack access to a support network and outside resources. Due to the fact that research has shown the benefits of mentoring, simply knowing whether the individual had received mentoring should provide valuable information. However, the enterprise could also track additional indicators related to the </a:t>
            </a:r>
            <a:r>
              <a:rPr lang="en-US" altLang="en-US" b="1" smtClean="0"/>
              <a:t>quality of the mentorship </a:t>
            </a:r>
            <a:r>
              <a:rPr lang="en-US" altLang="en-US" smtClean="0"/>
              <a:t>and whether it is actually making employees and entrepreneurs more effective. For this indicator, we would need to clearly define what activities constitute "mentoring". If this question is asked through a survey, we may want to include other qualitative data related to the mentoring experience and benefits experienced. </a:t>
            </a:r>
          </a:p>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ln>
            <a:miter lim="800000"/>
            <a:headEnd/>
            <a:tailEnd/>
          </a:ln>
        </p:spPr>
        <p:txBody>
          <a:bodyPr/>
          <a:lstStyle/>
          <a:p>
            <a:fld id="{C81BEC96-8E05-4328-97CA-45A0AEFDC97A}" type="slidenum">
              <a:rPr lang="en-US" altLang="en-US"/>
              <a:pPr/>
              <a:t>21</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Pathway 2 explores the social impacts that occur at the household and individual levels when clean cooking solutions are</a:t>
            </a:r>
            <a:r>
              <a:rPr lang="en-US" altLang="en-US" i="1" smtClean="0"/>
              <a:t> </a:t>
            </a:r>
            <a:r>
              <a:rPr lang="en-US" altLang="en-US" smtClean="0"/>
              <a:t>adopted. We hypothesize that clean cooking solutions will contribute to 1) improvements in household finances, 2) save time to be used as family members choose, and 3) reduce drudgery, and enhance safety/protection. We will briefly describe these in the next slides. </a:t>
            </a:r>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ln>
            <a:miter lim="800000"/>
            <a:headEnd/>
            <a:tailEnd/>
          </a:ln>
        </p:spPr>
        <p:txBody>
          <a:bodyPr/>
          <a:lstStyle/>
          <a:p>
            <a:fld id="{0EE423E4-5078-4EF0-8EB0-14DEB6B0BCD9}" type="slidenum">
              <a:rPr lang="en-US" altLang="en-US"/>
              <a:pPr/>
              <a:t>22</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The first direct impact resulting from the adoption and use of clean cooking solutions is</a:t>
            </a:r>
            <a:r>
              <a:rPr lang="en-US" altLang="en-US" b="1" smtClean="0"/>
              <a:t> shifts in money spent on fuel</a:t>
            </a:r>
            <a:r>
              <a:rPr lang="en-US" altLang="en-US" smtClean="0"/>
              <a:t>. Not only do the prices of various fuels differ, but depending on the fuel efficiency of the cookstove, less (or more) fuel may also be required. Because of this, when a family switches to a new cooking solution, there will almost surely be a shift in the amount of money spent on fuel. Additionally, some households might move from collecting firewood or biomass to purchasing it. IN this fuel substitution and switching will lead to shifts in household resources.</a:t>
            </a:r>
          </a:p>
          <a:p>
            <a:pPr eaLnBrk="1" hangingPunct="1">
              <a:spcBef>
                <a:spcPct val="0"/>
              </a:spcBef>
            </a:pPr>
            <a:endParaRPr lang="en-US" altLang="en-US" i="1" smtClean="0"/>
          </a:p>
          <a:p>
            <a:pPr eaLnBrk="1" hangingPunct="1">
              <a:spcBef>
                <a:spcPct val="0"/>
              </a:spcBef>
            </a:pPr>
            <a:r>
              <a:rPr lang="en-US" altLang="en-US" smtClean="0"/>
              <a:t>Also, related to household finances, the introduction of a CC solution into the household can enhance household members’ </a:t>
            </a:r>
            <a:r>
              <a:rPr lang="en-US" altLang="en-US" b="1" smtClean="0"/>
              <a:t>income earning opportunities</a:t>
            </a:r>
            <a:r>
              <a:rPr lang="en-US" altLang="en-US" smtClean="0"/>
              <a:t>. This could be a new income-earning opportunity as a result of obtaining the clean cooking solution, or the clean cooking solution could make family members more efficient at this task if this is an existing business.</a:t>
            </a:r>
          </a:p>
          <a:p>
            <a:pPr eaLnBrk="1" hangingPunct="1">
              <a:spcBef>
                <a:spcPct val="0"/>
              </a:spcBef>
            </a:pPr>
            <a:endParaRPr lang="en-US" altLang="en-US" smtClean="0"/>
          </a:p>
          <a:p>
            <a:pPr eaLnBrk="1" hangingPunct="1">
              <a:spcBef>
                <a:spcPct val="0"/>
              </a:spcBef>
            </a:pPr>
            <a:r>
              <a:rPr lang="en-US" altLang="en-US" smtClean="0"/>
              <a:t>FROM ALLIE: add- these measurement methodologies build off of those used by the Women’s Empowerment in Agriculture Index (WEAI), methodologies developed by the World Bank and the Human Development Index </a:t>
            </a:r>
          </a:p>
        </p:txBody>
      </p:sp>
      <p:sp>
        <p:nvSpPr>
          <p:cNvPr id="39940" name="Slide Number Placeholder 3"/>
          <p:cNvSpPr>
            <a:spLocks noGrp="1"/>
          </p:cNvSpPr>
          <p:nvPr>
            <p:ph type="sldNum" sz="quarter" idx="5"/>
          </p:nvPr>
        </p:nvSpPr>
        <p:spPr bwMode="auto">
          <a:noFill/>
          <a:ln>
            <a:miter lim="800000"/>
            <a:headEnd/>
            <a:tailEnd/>
          </a:ln>
        </p:spPr>
        <p:txBody>
          <a:bodyPr/>
          <a:lstStyle/>
          <a:p>
            <a:fld id="{4F21746E-529D-41BD-8BD1-C4165EEF8EB2}" type="slidenum">
              <a:rPr lang="en-US" altLang="en-US"/>
              <a:pPr/>
              <a:t>23</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One of the main ways in which clean cooking solutions create social impacts is through time savings due to </a:t>
            </a:r>
            <a:r>
              <a:rPr lang="en-US" altLang="en-US" b="1" smtClean="0"/>
              <a:t>changes in time needed for fuel collection and cooking</a:t>
            </a:r>
            <a:r>
              <a:rPr lang="en-US" altLang="en-US" smtClean="0"/>
              <a:t>. It is well documented that women often experience time poverty due to the large volume of unpaid care work that fills their time. While </a:t>
            </a:r>
            <a:r>
              <a:rPr lang="en-US" altLang="en-US" b="1" smtClean="0"/>
              <a:t>time spent on these activities is rarely captured, </a:t>
            </a:r>
            <a:r>
              <a:rPr lang="en-US" altLang="en-US" smtClean="0"/>
              <a:t>tracking such unpaid activities before and after using the clean cooking solution will reveal how the clean technology affects women’s time poverty and time saving. The amount of time spent on fuel collection will greatly vary depending on the context, whose responsibility are these tasks,  as well as the type of fuel being used (i.e. length and frequency of trips) </a:t>
            </a:r>
          </a:p>
          <a:p>
            <a:pPr eaLnBrk="1" hangingPunct="1">
              <a:spcBef>
                <a:spcPct val="0"/>
              </a:spcBef>
            </a:pPr>
            <a:endParaRPr lang="en-US" altLang="en-US" smtClean="0"/>
          </a:p>
          <a:p>
            <a:pPr eaLnBrk="1" hangingPunct="1">
              <a:spcBef>
                <a:spcPct val="0"/>
              </a:spcBef>
            </a:pPr>
            <a:r>
              <a:rPr lang="en-US" altLang="en-US" smtClean="0"/>
              <a:t>FROM ALLIE: add- While this is one area where greater research is definitely needed to determine the best measurement methodology, we will build off of methods used by the Women’s Empowerment in Agriculture Index (WEAI), the W+ Standard, Practical Action, </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ln>
            <a:miter lim="800000"/>
            <a:headEnd/>
            <a:tailEnd/>
          </a:ln>
        </p:spPr>
        <p:txBody>
          <a:bodyPr/>
          <a:lstStyle/>
          <a:p>
            <a:fld id="{006946D9-902B-42AA-AEE9-E73453463FDA}" type="slidenum">
              <a:rPr lang="en-US" altLang="en-US"/>
              <a:pPr/>
              <a:t>24</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As secondary outcomes we will also measure the changes  in safety and drudgery. When the number and length of the trips required is reduced, it also reduces the likelihood that individuals will encounter health injuries and </a:t>
            </a:r>
            <a:r>
              <a:rPr lang="en-US" altLang="en-US" b="1" smtClean="0"/>
              <a:t>risk of physical and sexual attack </a:t>
            </a:r>
            <a:r>
              <a:rPr lang="en-US" altLang="en-US" smtClean="0"/>
              <a:t>during fuel collection trips. This type of sexual violence experienced during fuel collection is especially prevalent in conflict and post-conflict/refugee camp settings. As the required frequency and length of fuel collection trips is potentially decreased with the adoption of cleaner cooking solutions, women will likely experience lower exposure to such safety risks. </a:t>
            </a:r>
          </a:p>
          <a:p>
            <a:pPr eaLnBrk="1" hangingPunct="1">
              <a:spcBef>
                <a:spcPct val="0"/>
              </a:spcBef>
            </a:pPr>
            <a:endParaRPr lang="en-US" altLang="en-US" smtClean="0"/>
          </a:p>
          <a:p>
            <a:pPr eaLnBrk="1" hangingPunct="1">
              <a:spcBef>
                <a:spcPct val="0"/>
              </a:spcBef>
            </a:pPr>
            <a:r>
              <a:rPr lang="en-US" altLang="en-US" smtClean="0"/>
              <a:t> Individuals who collect fuel experience extreme levels of </a:t>
            </a:r>
            <a:r>
              <a:rPr lang="en-US" altLang="en-US" b="1" smtClean="0"/>
              <a:t>drudgery,</a:t>
            </a:r>
            <a:r>
              <a:rPr lang="en-US" altLang="en-US" smtClean="0"/>
              <a:t> as they are often required to travel long distances and carry heavy loads to meet household fuel needs.  While this is true for both men and women, women often experience greater levels of drudgery; studies have found that women carry four times as much in volume as men. </a:t>
            </a:r>
            <a:r>
              <a:rPr lang="en-US" altLang="en-US" b="1" smtClean="0"/>
              <a:t>As the overall volume of fuel required to meet household demand decreases, fuel collection trips will be shorter, less frequent, and lighter in load</a:t>
            </a:r>
            <a:r>
              <a:rPr lang="en-US" altLang="en-US" smtClean="0"/>
              <a:t>. This will likely reduce the drudgery experienced by household members.  (perception of their level of drudgery/ workload)</a:t>
            </a:r>
          </a:p>
          <a:p>
            <a:pPr eaLnBrk="1" hangingPunct="1">
              <a:spcBef>
                <a:spcPct val="0"/>
              </a:spcBef>
            </a:pPr>
            <a:endParaRPr lang="en-US" altLang="en-US" smtClean="0"/>
          </a:p>
          <a:p>
            <a:pPr eaLnBrk="1" hangingPunct="1">
              <a:spcBef>
                <a:spcPct val="0"/>
              </a:spcBef>
            </a:pPr>
            <a:r>
              <a:rPr lang="en-US" altLang="en-US" smtClean="0"/>
              <a:t>ALLIE: I DON’T THINK WE WILL HAVE TIEM TO GO OVER ALL OF THESES, I THOUGHT THE ONES PEOPLE RELATE THE MSOT IS DRUDGERY AND SAFETY. SO WE COULD JUS BREIFLY INTRPUDCE THESE. WHAT DO YOU THINK? </a:t>
            </a:r>
          </a:p>
          <a:p>
            <a:pPr eaLnBrk="1" hangingPunct="1">
              <a:spcBef>
                <a:spcPct val="0"/>
              </a:spcBef>
            </a:pPr>
            <a:endParaRPr lang="en-US" altLang="en-US" smtClean="0"/>
          </a:p>
          <a:p>
            <a:pPr eaLnBrk="1" hangingPunct="1">
              <a:spcBef>
                <a:spcPct val="0"/>
              </a:spcBef>
            </a:pPr>
            <a:r>
              <a:rPr lang="en-US" altLang="en-US" smtClean="0"/>
              <a:t>FROM ALLIE: Sounds good. I would maybe just introduce them all saying: The adoption of clean cooking solutions contributes to many shifts in households’ social and economic well-being, for example, related to enhanced well-being, improved status within the family/community, and reduced workload</a:t>
            </a:r>
          </a:p>
          <a:p>
            <a:pPr eaLnBrk="1" hangingPunct="1">
              <a:spcBef>
                <a:spcPct val="0"/>
              </a:spcBef>
            </a:pPr>
            <a:r>
              <a:rPr lang="en-US" altLang="en-US" smtClean="0"/>
              <a:t>Also add</a:t>
            </a:r>
          </a:p>
          <a:p>
            <a:pPr eaLnBrk="1" hangingPunct="1">
              <a:spcBef>
                <a:spcPct val="0"/>
              </a:spcBef>
            </a:pPr>
            <a:r>
              <a:rPr lang="en-US" altLang="en-US" smtClean="0"/>
              <a:t>Many of these measurement methodologies build off of those presented in </a:t>
            </a:r>
            <a:r>
              <a:rPr lang="en-US" altLang="en-US" u="sng" smtClean="0">
                <a:hlinkClick r:id="rId3"/>
              </a:rPr>
              <a:t>the OECD's Guidelines on Measuring Subjective Well-being</a:t>
            </a:r>
            <a:r>
              <a:rPr lang="en-US" altLang="en-US" u="sng" smtClean="0"/>
              <a:t> and the Human Development Index</a:t>
            </a:r>
            <a:endParaRPr lang="en-US" altLang="en-US" smtClean="0"/>
          </a:p>
        </p:txBody>
      </p:sp>
      <p:sp>
        <p:nvSpPr>
          <p:cNvPr id="44036" name="Slide Number Placeholder 3"/>
          <p:cNvSpPr>
            <a:spLocks noGrp="1"/>
          </p:cNvSpPr>
          <p:nvPr>
            <p:ph type="sldNum" sz="quarter" idx="5"/>
          </p:nvPr>
        </p:nvSpPr>
        <p:spPr bwMode="auto">
          <a:noFill/>
          <a:ln>
            <a:miter lim="800000"/>
            <a:headEnd/>
            <a:tailEnd/>
          </a:ln>
        </p:spPr>
        <p:txBody>
          <a:bodyPr/>
          <a:lstStyle/>
          <a:p>
            <a:fld id="{649817B6-428C-4229-8B10-6E86BAAE4C4D}" type="slidenum">
              <a:rPr lang="en-US" altLang="en-US"/>
              <a:pPr/>
              <a:t>25</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indent="-457200" eaLnBrk="1" fontAlgn="auto" hangingPunct="1">
              <a:spcBef>
                <a:spcPts val="0"/>
              </a:spcBef>
              <a:spcAft>
                <a:spcPts val="0"/>
              </a:spcAft>
              <a:buFont typeface="Arial" panose="020B0604020202020204" pitchFamily="34" charset="0"/>
              <a:buChar char="•"/>
              <a:defRPr/>
            </a:pPr>
            <a:r>
              <a:rPr lang="en-US" sz="2600" dirty="0" smtClean="0"/>
              <a:t>Incorporate feedback and revise conceptual frameworks and draft indicators</a:t>
            </a:r>
          </a:p>
          <a:p>
            <a:pPr marL="914400" lvl="1" indent="-457200" eaLnBrk="1" fontAlgn="auto" hangingPunct="1">
              <a:spcBef>
                <a:spcPts val="0"/>
              </a:spcBef>
              <a:spcAft>
                <a:spcPts val="0"/>
              </a:spcAft>
              <a:buFont typeface="Arial" panose="020B0604020202020204" pitchFamily="34" charset="0"/>
              <a:buChar char="•"/>
              <a:defRPr/>
            </a:pPr>
            <a:r>
              <a:rPr lang="en-US" sz="2600" dirty="0" smtClean="0"/>
              <a:t>Includes aligning with other measurement frameworks such as the </a:t>
            </a:r>
          </a:p>
          <a:p>
            <a:pPr marL="1371600" lvl="2" indent="-457200" eaLnBrk="1" fontAlgn="auto" hangingPunct="1">
              <a:spcBef>
                <a:spcPts val="0"/>
              </a:spcBef>
              <a:spcAft>
                <a:spcPts val="0"/>
              </a:spcAft>
              <a:buFont typeface="Arial" panose="020B0604020202020204" pitchFamily="34" charset="0"/>
              <a:buChar char="•"/>
              <a:defRPr/>
            </a:pPr>
            <a:r>
              <a:rPr lang="en-US" sz="2600" dirty="0" smtClean="0"/>
              <a:t>SDG targets &amp; indicators</a:t>
            </a:r>
          </a:p>
          <a:p>
            <a:pPr marL="1371600" lvl="2" indent="-457200" eaLnBrk="1" fontAlgn="auto" hangingPunct="1">
              <a:spcBef>
                <a:spcPts val="0"/>
              </a:spcBef>
              <a:spcAft>
                <a:spcPts val="0"/>
              </a:spcAft>
              <a:buFont typeface="Arial" panose="020B0604020202020204" pitchFamily="34" charset="0"/>
              <a:buChar char="•"/>
              <a:defRPr/>
            </a:pPr>
            <a:r>
              <a:rPr lang="en-US" sz="2600" dirty="0" err="1" smtClean="0"/>
              <a:t>Energia’s</a:t>
            </a:r>
            <a:r>
              <a:rPr lang="en-US" sz="2600" dirty="0" smtClean="0"/>
              <a:t> Results Framework</a:t>
            </a:r>
          </a:p>
          <a:p>
            <a:pPr marL="1371600" lvl="2" indent="-457200" eaLnBrk="1" fontAlgn="auto" hangingPunct="1">
              <a:spcBef>
                <a:spcPts val="0"/>
              </a:spcBef>
              <a:spcAft>
                <a:spcPts val="0"/>
              </a:spcAft>
              <a:buFont typeface="Arial" panose="020B0604020202020204" pitchFamily="34" charset="0"/>
              <a:buChar char="•"/>
              <a:defRPr/>
            </a:pPr>
            <a:r>
              <a:rPr lang="en-US" sz="2600" dirty="0" smtClean="0"/>
              <a:t>WOCAN’s W+ Standard</a:t>
            </a:r>
          </a:p>
          <a:p>
            <a:pPr lvl="2" eaLnBrk="1" fontAlgn="auto" hangingPunct="1">
              <a:spcBef>
                <a:spcPts val="0"/>
              </a:spcBef>
              <a:spcAft>
                <a:spcPts val="0"/>
              </a:spcAft>
              <a:buFont typeface="Arial" panose="020B0604020202020204" pitchFamily="34" charset="0"/>
              <a:buNone/>
              <a:defRPr/>
            </a:pPr>
            <a:endParaRPr lang="en-US" sz="2600" dirty="0" smtClean="0"/>
          </a:p>
          <a:p>
            <a:pPr marL="457200" indent="-457200" eaLnBrk="1" fontAlgn="auto" hangingPunct="1">
              <a:spcBef>
                <a:spcPts val="0"/>
              </a:spcBef>
              <a:spcAft>
                <a:spcPts val="0"/>
              </a:spcAft>
              <a:buFont typeface="Arial" panose="020B0604020202020204" pitchFamily="34" charset="0"/>
              <a:buChar char="•"/>
              <a:defRPr/>
            </a:pPr>
            <a:r>
              <a:rPr lang="en-US" sz="2600" dirty="0" smtClean="0"/>
              <a:t>Field test indicators and measurement methodologies- </a:t>
            </a:r>
            <a:r>
              <a:rPr lang="en-US" sz="2800" dirty="0" smtClean="0"/>
              <a:t>feasible, relevant, and are capturing the correct information</a:t>
            </a:r>
          </a:p>
          <a:p>
            <a:pPr marL="914400" lvl="1" indent="-457200" eaLnBrk="1" fontAlgn="auto" hangingPunct="1">
              <a:spcBef>
                <a:spcPts val="0"/>
              </a:spcBef>
              <a:spcAft>
                <a:spcPts val="0"/>
              </a:spcAft>
              <a:buFont typeface="Arial" panose="020B0604020202020204" pitchFamily="34" charset="0"/>
              <a:buChar char="•"/>
              <a:defRPr/>
            </a:pPr>
            <a:r>
              <a:rPr lang="en-US" sz="2600" dirty="0" smtClean="0"/>
              <a:t>Further research methodologies that have been used in the past</a:t>
            </a:r>
          </a:p>
          <a:p>
            <a:pPr marL="914400" lvl="1" indent="-457200" eaLnBrk="1" fontAlgn="auto" hangingPunct="1">
              <a:spcBef>
                <a:spcPts val="0"/>
              </a:spcBef>
              <a:spcAft>
                <a:spcPts val="0"/>
              </a:spcAft>
              <a:buFont typeface="Arial" panose="020B0604020202020204" pitchFamily="34" charset="0"/>
              <a:buChar char="•"/>
              <a:defRPr/>
            </a:pPr>
            <a:r>
              <a:rPr lang="en-US" sz="2600" dirty="0" smtClean="0"/>
              <a:t>Develop options of measurement methodologies</a:t>
            </a:r>
          </a:p>
          <a:p>
            <a:pPr marL="914400" lvl="1" indent="-457200" eaLnBrk="1" fontAlgn="auto" hangingPunct="1">
              <a:spcBef>
                <a:spcPts val="0"/>
              </a:spcBef>
              <a:spcAft>
                <a:spcPts val="0"/>
              </a:spcAft>
              <a:buFont typeface="Arial" panose="020B0604020202020204" pitchFamily="34" charset="0"/>
              <a:buChar char="•"/>
              <a:defRPr/>
            </a:pPr>
            <a:r>
              <a:rPr lang="en-US" sz="2600" dirty="0" smtClean="0"/>
              <a:t>Select enterprises with whom to test methodologies</a:t>
            </a:r>
          </a:p>
          <a:p>
            <a:pPr marL="914400" lvl="1" indent="-457200" eaLnBrk="1" fontAlgn="auto" hangingPunct="1">
              <a:spcBef>
                <a:spcPts val="0"/>
              </a:spcBef>
              <a:spcAft>
                <a:spcPts val="0"/>
              </a:spcAft>
              <a:buFont typeface="Arial" panose="020B0604020202020204" pitchFamily="34" charset="0"/>
              <a:buChar char="•"/>
              <a:defRPr/>
            </a:pPr>
            <a:r>
              <a:rPr lang="en-US" sz="2600" dirty="0" smtClean="0"/>
              <a:t>Conduct field visits to test different measurement methodologies</a:t>
            </a:r>
          </a:p>
          <a:p>
            <a:pPr lvl="1" eaLnBrk="1" fontAlgn="auto" hangingPunct="1">
              <a:spcBef>
                <a:spcPts val="0"/>
              </a:spcBef>
              <a:spcAft>
                <a:spcPts val="0"/>
              </a:spcAft>
              <a:buFont typeface="Arial" panose="020B0604020202020204" pitchFamily="34" charset="0"/>
              <a:buNone/>
              <a:defRPr/>
            </a:pPr>
            <a:endParaRPr lang="en-US" sz="2600" dirty="0" smtClean="0"/>
          </a:p>
          <a:p>
            <a:pPr marL="457200" indent="-457200" eaLnBrk="1" fontAlgn="auto" hangingPunct="1">
              <a:spcBef>
                <a:spcPts val="0"/>
              </a:spcBef>
              <a:spcAft>
                <a:spcPts val="0"/>
              </a:spcAft>
              <a:buFont typeface="Arial" panose="020B0604020202020204" pitchFamily="34" charset="0"/>
              <a:buChar char="•"/>
              <a:defRPr/>
            </a:pPr>
            <a:r>
              <a:rPr lang="en-US" sz="2800" dirty="0" smtClean="0"/>
              <a:t>Once the indicators and measurement methodologies have been finalized ICRW will work with the Alliance and other external partners to develop data capture and management systems to be used to collect, store, and analyze the data, ultimately launching a global effort to monitor and evaluate the social impacts of the clean cooking sector. </a:t>
            </a:r>
          </a:p>
          <a:p>
            <a:pPr eaLnBrk="1" fontAlgn="auto" hangingPunct="1">
              <a:spcBef>
                <a:spcPts val="0"/>
              </a:spcBef>
              <a:spcAft>
                <a:spcPts val="0"/>
              </a:spcAft>
              <a:defRPr/>
            </a:pPr>
            <a:endParaRPr lang="en-US"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342900" indent="-342900" eaLnBrk="1" fontAlgn="auto" hangingPunct="1">
              <a:spcBef>
                <a:spcPts val="0"/>
              </a:spcBef>
              <a:spcAft>
                <a:spcPts val="0"/>
              </a:spcAft>
              <a:buFont typeface="Arial" panose="020B0604020202020204" pitchFamily="34" charset="0"/>
              <a:buChar char="•"/>
              <a:defRPr/>
            </a:pPr>
            <a:r>
              <a:rPr lang="en-US" sz="2400" dirty="0" smtClean="0"/>
              <a:t>As Corinne described, we are partnering with the Alliance to define and measure the social impacts created by clean cooking solutions by developing a global monitoring framework</a:t>
            </a:r>
          </a:p>
          <a:p>
            <a:pPr marL="342900" indent="-342900" eaLnBrk="1" fontAlgn="auto" hangingPunct="1">
              <a:spcBef>
                <a:spcPts val="0"/>
              </a:spcBef>
              <a:spcAft>
                <a:spcPts val="0"/>
              </a:spcAft>
              <a:buFont typeface="Arial" panose="020B0604020202020204" pitchFamily="34" charset="0"/>
              <a:buChar char="•"/>
              <a:defRPr/>
            </a:pPr>
            <a:r>
              <a:rPr lang="en-US" sz="2400" dirty="0" smtClean="0"/>
              <a:t>The first step of this process was to map out conceptual frameworks of how clean cooking solutions lead to social impacts and then define the key domains of impact that we will need to measure</a:t>
            </a:r>
          </a:p>
          <a:p>
            <a:pPr marL="342900" indent="-342900" eaLnBrk="1" fontAlgn="auto" hangingPunct="1">
              <a:spcBef>
                <a:spcPts val="0"/>
              </a:spcBef>
              <a:spcAft>
                <a:spcPts val="0"/>
              </a:spcAft>
              <a:buFont typeface="Arial" panose="020B0604020202020204" pitchFamily="34" charset="0"/>
              <a:buChar char="•"/>
              <a:defRPr/>
            </a:pPr>
            <a:r>
              <a:rPr lang="en-US" sz="2400" dirty="0" smtClean="0"/>
              <a:t>Conducted background literature review &amp; interviews with key experts</a:t>
            </a:r>
          </a:p>
          <a:p>
            <a:pPr marL="800100" lvl="1" indent="-342900" eaLnBrk="1" fontAlgn="auto" hangingPunct="1">
              <a:spcBef>
                <a:spcPts val="0"/>
              </a:spcBef>
              <a:spcAft>
                <a:spcPts val="0"/>
              </a:spcAft>
              <a:buFont typeface="Arial" panose="020B0604020202020204" pitchFamily="34" charset="0"/>
              <a:buChar char="•"/>
              <a:defRPr/>
            </a:pPr>
            <a:r>
              <a:rPr lang="en-US" sz="2000" dirty="0" smtClean="0"/>
              <a:t>Energy, gender &amp; energy, sustainable  livelihoods, gendered value chains, women’s economic empowerment, </a:t>
            </a:r>
            <a:r>
              <a:rPr lang="en-US" sz="2000" dirty="0" err="1" smtClean="0"/>
              <a:t>cookstove</a:t>
            </a:r>
            <a:r>
              <a:rPr lang="en-US" sz="2000" dirty="0" smtClean="0"/>
              <a:t> adoption, time poverty, drudgery, productive use of </a:t>
            </a:r>
            <a:r>
              <a:rPr lang="en-US" sz="2000" dirty="0" err="1" smtClean="0"/>
              <a:t>cookstoves</a:t>
            </a:r>
            <a:r>
              <a:rPr lang="en-US" sz="2000" dirty="0" smtClean="0"/>
              <a:t>, GBV associated with fuel collection, etc.</a:t>
            </a:r>
          </a:p>
          <a:p>
            <a:pPr marL="800100" lvl="1" indent="-342900" eaLnBrk="1" fontAlgn="auto" hangingPunct="1">
              <a:spcBef>
                <a:spcPts val="0"/>
              </a:spcBef>
              <a:spcAft>
                <a:spcPts val="0"/>
              </a:spcAft>
              <a:buFont typeface="Arial" panose="020B0604020202020204" pitchFamily="34" charset="0"/>
              <a:buChar char="•"/>
              <a:defRPr/>
            </a:pPr>
            <a:r>
              <a:rPr lang="en-US" sz="2000" dirty="0" smtClean="0"/>
              <a:t>Measurement systems, indicator development</a:t>
            </a:r>
          </a:p>
          <a:p>
            <a:pPr marL="1257300" lvl="2" indent="-342900" eaLnBrk="1" fontAlgn="auto" hangingPunct="1">
              <a:spcBef>
                <a:spcPts val="0"/>
              </a:spcBef>
              <a:spcAft>
                <a:spcPts val="0"/>
              </a:spcAft>
              <a:buFont typeface="Arial" panose="020B0604020202020204" pitchFamily="34" charset="0"/>
              <a:buChar char="•"/>
              <a:defRPr/>
            </a:pPr>
            <a:r>
              <a:rPr lang="en-US" u="sng" dirty="0" smtClean="0">
                <a:hlinkClick r:id="rId3"/>
              </a:rPr>
              <a:t>the Global Impact Investing Network (GIIN)'s IRIS indicators</a:t>
            </a:r>
            <a:endParaRPr lang="en-US" dirty="0" smtClean="0"/>
          </a:p>
          <a:p>
            <a:pPr marL="1257300" lvl="2" indent="-342900" eaLnBrk="1" fontAlgn="auto" hangingPunct="1">
              <a:spcBef>
                <a:spcPts val="0"/>
              </a:spcBef>
              <a:spcAft>
                <a:spcPts val="0"/>
              </a:spcAft>
              <a:buFont typeface="Arial" panose="020B0604020202020204" pitchFamily="34" charset="0"/>
              <a:buChar char="•"/>
              <a:defRPr/>
            </a:pPr>
            <a:r>
              <a:rPr lang="en-US" u="sng" dirty="0" smtClean="0">
                <a:hlinkClick r:id="rId4"/>
              </a:rPr>
              <a:t>Feed the Future's Women's Empowerment in Agriculture Index (WEAI)</a:t>
            </a:r>
            <a:r>
              <a:rPr lang="en-US" dirty="0" smtClean="0"/>
              <a:t> </a:t>
            </a:r>
            <a:endParaRPr lang="en-US" u="sng" dirty="0" smtClean="0"/>
          </a:p>
          <a:p>
            <a:pPr marL="1257300" lvl="2" indent="-342900" eaLnBrk="1" fontAlgn="auto" hangingPunct="1">
              <a:spcBef>
                <a:spcPts val="0"/>
              </a:spcBef>
              <a:spcAft>
                <a:spcPts val="0"/>
              </a:spcAft>
              <a:buFont typeface="Arial" panose="020B0604020202020204" pitchFamily="34" charset="0"/>
              <a:buChar char="•"/>
              <a:defRPr/>
            </a:pPr>
            <a:r>
              <a:rPr lang="en-US" u="sng" dirty="0" smtClean="0">
                <a:hlinkClick r:id="rId5"/>
              </a:rPr>
              <a:t>WOCAN's W+ Standard</a:t>
            </a:r>
            <a:endParaRPr lang="en-US" dirty="0" smtClean="0"/>
          </a:p>
          <a:p>
            <a:pPr marL="1257300" lvl="2" indent="-342900" eaLnBrk="1" fontAlgn="auto" hangingPunct="1">
              <a:spcBef>
                <a:spcPts val="0"/>
              </a:spcBef>
              <a:spcAft>
                <a:spcPts val="0"/>
              </a:spcAft>
              <a:buFont typeface="Arial" panose="020B0604020202020204" pitchFamily="34" charset="0"/>
              <a:buChar char="•"/>
              <a:defRPr/>
            </a:pPr>
            <a:r>
              <a:rPr lang="en-US" u="sng" dirty="0" smtClean="0">
                <a:hlinkClick r:id="rId6"/>
              </a:rPr>
              <a:t>the Human Development Index (HDI)</a:t>
            </a:r>
            <a:endParaRPr lang="en-US" u="sng" dirty="0" smtClean="0"/>
          </a:p>
          <a:p>
            <a:pPr marL="1257300" lvl="2" indent="-342900" eaLnBrk="1" fontAlgn="auto" hangingPunct="1">
              <a:spcBef>
                <a:spcPts val="0"/>
              </a:spcBef>
              <a:spcAft>
                <a:spcPts val="0"/>
              </a:spcAft>
              <a:buFont typeface="Arial" panose="020B0604020202020204" pitchFamily="34" charset="0"/>
              <a:buChar char="•"/>
              <a:defRPr/>
            </a:pPr>
            <a:r>
              <a:rPr lang="en-US" u="sng" dirty="0" smtClean="0">
                <a:hlinkClick r:id="rId7"/>
              </a:rPr>
              <a:t>the OECD's Guidelines on Measuring Subjective Well-being</a:t>
            </a:r>
            <a:endParaRPr lang="en-US" sz="2400" dirty="0" smtClean="0"/>
          </a:p>
          <a:p>
            <a:pPr marL="342900" indent="-342900" eaLnBrk="1" fontAlgn="auto" hangingPunct="1">
              <a:spcBef>
                <a:spcPts val="0"/>
              </a:spcBef>
              <a:spcAft>
                <a:spcPts val="0"/>
              </a:spcAft>
              <a:buFont typeface="Arial" panose="020B0604020202020204" pitchFamily="34" charset="0"/>
              <a:buChar char="•"/>
              <a:defRPr/>
            </a:pPr>
            <a:r>
              <a:rPr lang="en-US" sz="2400" dirty="0" smtClean="0"/>
              <a:t>Held a convening with the Social Impact Working Group (now re-named the Social Impact Steering Committee to avoid confusion with ISO process)</a:t>
            </a:r>
          </a:p>
          <a:p>
            <a:pPr marL="800100" lvl="1" indent="-342900" eaLnBrk="1" fontAlgn="auto" hangingPunct="1">
              <a:spcBef>
                <a:spcPts val="0"/>
              </a:spcBef>
              <a:spcAft>
                <a:spcPts val="0"/>
              </a:spcAft>
              <a:buFont typeface="Arial" panose="020B0604020202020204" pitchFamily="34" charset="0"/>
              <a:buChar char="•"/>
              <a:defRPr/>
            </a:pPr>
            <a:r>
              <a:rPr lang="en-US" sz="2000" dirty="0" smtClean="0"/>
              <a:t>Experts in energy, livelihoods, gender</a:t>
            </a:r>
          </a:p>
          <a:p>
            <a:pPr marL="800100" lvl="1" indent="-342900" eaLnBrk="1" fontAlgn="auto" hangingPunct="1">
              <a:spcBef>
                <a:spcPts val="0"/>
              </a:spcBef>
              <a:spcAft>
                <a:spcPts val="0"/>
              </a:spcAft>
              <a:buFont typeface="Arial" panose="020B0604020202020204" pitchFamily="34" charset="0"/>
              <a:buChar char="•"/>
              <a:defRPr/>
            </a:pPr>
            <a:r>
              <a:rPr lang="en-US" sz="2000" dirty="0" smtClean="0"/>
              <a:t>Clean energy enterprises</a:t>
            </a:r>
          </a:p>
          <a:p>
            <a:pPr marL="800100" lvl="1" indent="-342900" eaLnBrk="1" fontAlgn="auto" hangingPunct="1">
              <a:spcBef>
                <a:spcPts val="0"/>
              </a:spcBef>
              <a:spcAft>
                <a:spcPts val="0"/>
              </a:spcAft>
              <a:buFont typeface="Arial" panose="020B0604020202020204" pitchFamily="34" charset="0"/>
              <a:buChar char="•"/>
              <a:defRPr/>
            </a:pPr>
            <a:r>
              <a:rPr lang="en-US" sz="2000" dirty="0" smtClean="0"/>
              <a:t>Clean cooking researchers &amp; implementers</a:t>
            </a:r>
          </a:p>
          <a:p>
            <a:pPr marL="800100" lvl="1" indent="-342900" eaLnBrk="1" fontAlgn="auto" hangingPunct="1">
              <a:spcBef>
                <a:spcPts val="0"/>
              </a:spcBef>
              <a:spcAft>
                <a:spcPts val="0"/>
              </a:spcAft>
              <a:buFont typeface="Arial" panose="020B0604020202020204" pitchFamily="34" charset="0"/>
              <a:buChar char="•"/>
              <a:defRPr/>
            </a:pPr>
            <a:r>
              <a:rPr lang="en-US" sz="2000" dirty="0" smtClean="0"/>
              <a:t>Impact investors</a:t>
            </a:r>
          </a:p>
          <a:p>
            <a:pPr marL="800100" lvl="1" indent="-342900" eaLnBrk="1" fontAlgn="auto" hangingPunct="1">
              <a:spcBef>
                <a:spcPts val="0"/>
              </a:spcBef>
              <a:spcAft>
                <a:spcPts val="0"/>
              </a:spcAft>
              <a:buFont typeface="Arial" panose="020B0604020202020204" pitchFamily="34" charset="0"/>
              <a:buChar char="•"/>
              <a:defRPr/>
            </a:pPr>
            <a:r>
              <a:rPr lang="en-US" sz="2000" dirty="0" smtClean="0"/>
              <a:t>Measurement system creation &amp; execution</a:t>
            </a:r>
          </a:p>
          <a:p>
            <a:pPr marL="342900" indent="-342900" eaLnBrk="1" fontAlgn="auto" hangingPunct="1">
              <a:spcBef>
                <a:spcPts val="0"/>
              </a:spcBef>
              <a:spcAft>
                <a:spcPts val="0"/>
              </a:spcAft>
              <a:buFont typeface="Arial" panose="020B0604020202020204" pitchFamily="34" charset="0"/>
              <a:buChar char="•"/>
              <a:defRPr/>
            </a:pPr>
            <a:r>
              <a:rPr lang="en-US" sz="2000" dirty="0" smtClean="0"/>
              <a:t>Collaborated with the ISO process- attending  an ISO meeting in the fall, presenting a draft of these frameworks and seeking &amp; incorporating feedback</a:t>
            </a:r>
          </a:p>
          <a:p>
            <a:pPr eaLnBrk="1" fontAlgn="auto" hangingPunct="1">
              <a:spcBef>
                <a:spcPts val="0"/>
              </a:spcBef>
              <a:spcAft>
                <a:spcPts val="0"/>
              </a:spcAft>
              <a:defRPr/>
            </a:pPr>
            <a:r>
              <a:rPr lang="en-US" dirty="0" smtClean="0"/>
              <a:t>From the group</a:t>
            </a:r>
            <a:endParaRPr lang="en-US" dirty="0"/>
          </a:p>
        </p:txBody>
      </p:sp>
      <p:sp>
        <p:nvSpPr>
          <p:cNvPr id="11268" name="Slide Number Placeholder 3"/>
          <p:cNvSpPr>
            <a:spLocks noGrp="1"/>
          </p:cNvSpPr>
          <p:nvPr>
            <p:ph type="sldNum" sz="quarter" idx="5"/>
          </p:nvPr>
        </p:nvSpPr>
        <p:spPr bwMode="auto">
          <a:noFill/>
          <a:ln>
            <a:miter lim="800000"/>
            <a:headEnd/>
            <a:tailEnd/>
          </a:ln>
        </p:spPr>
        <p:txBody>
          <a:bodyPr/>
          <a:lstStyle/>
          <a:p>
            <a:fld id="{347453AE-3922-4FE6-87B9-6522460B54AE}" type="slidenum">
              <a:rPr lang="en-US" altLang="en-US"/>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Walk through-</a:t>
            </a:r>
          </a:p>
          <a:p>
            <a:pPr eaLnBrk="1" hangingPunct="1">
              <a:spcBef>
                <a:spcPct val="0"/>
              </a:spcBef>
            </a:pPr>
            <a:r>
              <a:rPr lang="en-US" altLang="en-US" smtClean="0"/>
              <a:t>As borrowers- individuals can be engaged through financing mechanisms- for example creating financing mechanisms that specifically structured to allow sales agents to purchase inventory on credit</a:t>
            </a:r>
          </a:p>
          <a:p>
            <a:pPr eaLnBrk="1" hangingPunct="1">
              <a:spcBef>
                <a:spcPct val="0"/>
              </a:spcBef>
            </a:pPr>
            <a:endParaRPr lang="en-US" altLang="en-US" smtClean="0"/>
          </a:p>
          <a:p>
            <a:pPr eaLnBrk="1" hangingPunct="1">
              <a:spcBef>
                <a:spcPct val="0"/>
              </a:spcBef>
            </a:pPr>
            <a:r>
              <a:rPr lang="en-US" altLang="en-US" smtClean="0"/>
              <a:t>As individuals know more about the benefits of clean cooking solutions, know how to use them and where to access them, it may lead to increased adoption of clean cooking solutions</a:t>
            </a:r>
          </a:p>
          <a:p>
            <a:pPr eaLnBrk="1" hangingPunct="1">
              <a:spcBef>
                <a:spcPct val="0"/>
              </a:spcBef>
            </a:pPr>
            <a:endParaRPr lang="en-US" altLang="en-US" smtClean="0"/>
          </a:p>
          <a:p>
            <a:pPr eaLnBrk="1" hangingPunct="1">
              <a:spcBef>
                <a:spcPct val="0"/>
              </a:spcBef>
            </a:pPr>
            <a:r>
              <a:rPr lang="en-US" altLang="en-US" smtClean="0"/>
              <a:t>While not exactly involvement through cookstove value chains, we have also included financing options for customers as this a way that cookstove enterprises can engage individuals to increase adoption of clean cooking solutions </a:t>
            </a:r>
          </a:p>
          <a:p>
            <a:pPr eaLnBrk="1" hangingPunct="1">
              <a:spcBef>
                <a:spcPct val="0"/>
              </a:spcBef>
            </a:pPr>
            <a:endParaRPr lang="en-US" altLang="en-US" smtClean="0"/>
          </a:p>
          <a:p>
            <a:pPr eaLnBrk="1" hangingPunct="1">
              <a:spcBef>
                <a:spcPct val="0"/>
              </a:spcBef>
            </a:pPr>
            <a:r>
              <a:rPr lang="en-US" altLang="en-US" smtClean="0"/>
              <a:t>This conceptual framework maps out the benefits of engaging both men &amp; women throughout clean cooking value chains. However, we know that access to entrepreneurship and employment throughout clean cooking value chains can be particularly important for women who may otherwise lack such opportunities. The next conceptual framework that I will show you lays a gender lens over this Pathway 1. But first I am going to explain a little more about women’s economic empowerment. </a:t>
            </a:r>
          </a:p>
          <a:p>
            <a:pPr eaLnBrk="1" hangingPunct="1">
              <a:spcBef>
                <a:spcPct val="0"/>
              </a:spcBef>
            </a:pPr>
            <a:endParaRPr lang="en-US" altLang="en-US" smtClean="0"/>
          </a:p>
        </p:txBody>
      </p:sp>
      <p:sp>
        <p:nvSpPr>
          <p:cNvPr id="14340" name="Slide Number Placeholder 3"/>
          <p:cNvSpPr>
            <a:spLocks noGrp="1"/>
          </p:cNvSpPr>
          <p:nvPr>
            <p:ph type="sldNum" sz="quarter" idx="5"/>
          </p:nvPr>
        </p:nvSpPr>
        <p:spPr bwMode="auto">
          <a:noFill/>
          <a:ln>
            <a:miter lim="800000"/>
            <a:headEnd/>
            <a:tailEnd/>
          </a:ln>
        </p:spPr>
        <p:txBody>
          <a:bodyPr/>
          <a:lstStyle/>
          <a:p>
            <a:fld id="{956C23DC-34FD-4DBA-BEF8-30829BCA3731}" type="slidenum">
              <a:rPr lang="en-US" altLang="en-US"/>
              <a:pPr/>
              <a:t>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fontAlgn="auto" hangingPunct="1">
              <a:spcBef>
                <a:spcPts val="0"/>
              </a:spcBef>
              <a:spcAft>
                <a:spcPts val="0"/>
              </a:spcAft>
              <a:defRPr/>
            </a:pPr>
            <a:r>
              <a:rPr lang="en-US" dirty="0" smtClean="0"/>
              <a:t>A woman is economically empowered when she has both the ability to succeed and advance economically and the power to make and act on economic decisions. </a:t>
            </a:r>
          </a:p>
          <a:p>
            <a:pPr eaLnBrk="1" fontAlgn="auto" hangingPunct="1">
              <a:spcBef>
                <a:spcPts val="0"/>
              </a:spcBef>
              <a:spcAft>
                <a:spcPts val="0"/>
              </a:spcAft>
              <a:defRPr/>
            </a:pPr>
            <a:endParaRPr lang="en-US" dirty="0" smtClean="0"/>
          </a:p>
          <a:p>
            <a:pPr marL="171450" indent="-171450" eaLnBrk="1" fontAlgn="auto" hangingPunct="1">
              <a:spcBef>
                <a:spcPts val="0"/>
              </a:spcBef>
              <a:spcAft>
                <a:spcPts val="0"/>
              </a:spcAft>
              <a:buFont typeface="Arial" pitchFamily="34" charset="0"/>
              <a:buChar char="•"/>
              <a:defRPr/>
            </a:pPr>
            <a:r>
              <a:rPr lang="en-US" dirty="0" smtClean="0"/>
              <a:t>To </a:t>
            </a:r>
            <a:r>
              <a:rPr lang="en-US" b="1" i="1" dirty="0" smtClean="0"/>
              <a:t>succeed and advance economically, </a:t>
            </a:r>
            <a:r>
              <a:rPr lang="en-US" dirty="0" smtClean="0"/>
              <a:t>women need the skills and resources to compete in markets, as well as fair and equal access to economic institutions. </a:t>
            </a:r>
          </a:p>
          <a:p>
            <a:pPr marL="171450" indent="-171450" eaLnBrk="1" fontAlgn="auto" hangingPunct="1">
              <a:spcBef>
                <a:spcPts val="0"/>
              </a:spcBef>
              <a:spcAft>
                <a:spcPts val="0"/>
              </a:spcAft>
              <a:buFont typeface="Arial" pitchFamily="34" charset="0"/>
              <a:buChar char="•"/>
              <a:defRPr/>
            </a:pPr>
            <a:r>
              <a:rPr lang="en-US" dirty="0" smtClean="0"/>
              <a:t>To </a:t>
            </a:r>
            <a:r>
              <a:rPr lang="en-US" b="1" i="1" dirty="0" smtClean="0"/>
              <a:t>have the power and agency </a:t>
            </a:r>
            <a:r>
              <a:rPr lang="en-US" dirty="0" smtClean="0"/>
              <a:t>to benefit from economic activities, women need to have the ability to make and act on decisions and control resources and profits.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These concepts of economic advancement and power &amp; agency are iterative and build off of each other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marL="171450" indent="-171450" eaLnBrk="1" hangingPunct="1">
              <a:spcBef>
                <a:spcPct val="0"/>
              </a:spcBef>
              <a:buFontTx/>
              <a:buChar char="•"/>
            </a:pPr>
            <a:r>
              <a:rPr lang="en-US" altLang="en-US" smtClean="0"/>
              <a:t>Measuring women’s economic empowerment requires considering indicators of both women’s economic advancement and women’s power and agency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The reason we can make the jump from these components of empowerment to outcomes of empowerment is that there is a body of research that makes the connection. So building off of this research we can assume that by providing all of these components, these outcomes will be experienced- although this is of course something we will be using the metrics to track to measure to what degree these relationships are applicable within the clean cooking sector  </a:t>
            </a:r>
          </a:p>
        </p:txBody>
      </p:sp>
      <p:sp>
        <p:nvSpPr>
          <p:cNvPr id="22532" name="Slide Number Placeholder 3"/>
          <p:cNvSpPr>
            <a:spLocks noGrp="1"/>
          </p:cNvSpPr>
          <p:nvPr>
            <p:ph type="sldNum" sz="quarter" idx="5"/>
          </p:nvPr>
        </p:nvSpPr>
        <p:spPr bwMode="auto">
          <a:noFill/>
          <a:ln>
            <a:miter lim="800000"/>
            <a:headEnd/>
            <a:tailEnd/>
          </a:ln>
        </p:spPr>
        <p:txBody>
          <a:bodyPr/>
          <a:lstStyle/>
          <a:p>
            <a:fld id="{4EEFD510-DFBD-45FD-A6A9-8718870C4FF2}" type="slidenum">
              <a:rPr lang="en-US" altLang="en-US"/>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GB" dirty="0" smtClean="0"/>
              <a:t>Examples of suggested edits that we have already received: </a:t>
            </a:r>
          </a:p>
          <a:p>
            <a:pPr marL="171450" indent="-171450" eaLnBrk="1" fontAlgn="auto" hangingPunct="1">
              <a:spcBef>
                <a:spcPts val="0"/>
              </a:spcBef>
              <a:spcAft>
                <a:spcPts val="0"/>
              </a:spcAft>
              <a:buFont typeface="Arial" panose="020B0604020202020204" pitchFamily="34" charset="0"/>
              <a:buChar char="•"/>
              <a:defRPr/>
            </a:pPr>
            <a:r>
              <a:rPr lang="en-GB" dirty="0" smtClean="0"/>
              <a:t>Separate stove and fuel distributers from retailers, as they are often distinctly different and/or require different skills and support (e.g. distribution and stove logistics for distributers, and marketing for retailers etc.)</a:t>
            </a:r>
          </a:p>
          <a:p>
            <a:pPr marL="171450" indent="-171450" eaLnBrk="1" fontAlgn="auto" hangingPunct="1">
              <a:spcBef>
                <a:spcPts val="0"/>
              </a:spcBef>
              <a:spcAft>
                <a:spcPts val="0"/>
              </a:spcAft>
              <a:buFont typeface="Arial" panose="020B0604020202020204" pitchFamily="34" charset="0"/>
              <a:buChar char="•"/>
              <a:defRPr/>
            </a:pPr>
            <a:r>
              <a:rPr lang="en-GB" dirty="0" smtClean="0"/>
              <a:t>Related to after-sales support- could include another point on the market for spare parts for up-keep of stoves (refurbish market)- if parts aren’t replaced with the right parts the stove can really lose its energy efficiency/reduced emission/health benefits</a:t>
            </a:r>
            <a:endParaRPr lang="en-US" dirty="0" smtClean="0"/>
          </a:p>
          <a:p>
            <a:pPr eaLnBrk="1" fontAlgn="auto" hangingPunct="1">
              <a:spcBef>
                <a:spcPts val="0"/>
              </a:spcBef>
              <a:spcAft>
                <a:spcPts val="0"/>
              </a:spcAft>
              <a:defRPr/>
            </a:pPr>
            <a:endParaRPr lang="en-US" dirty="0"/>
          </a:p>
        </p:txBody>
      </p:sp>
      <p:sp>
        <p:nvSpPr>
          <p:cNvPr id="25604" name="Slide Number Placeholder 3"/>
          <p:cNvSpPr>
            <a:spLocks noGrp="1"/>
          </p:cNvSpPr>
          <p:nvPr>
            <p:ph type="sldNum" sz="quarter" idx="5"/>
          </p:nvPr>
        </p:nvSpPr>
        <p:spPr bwMode="auto">
          <a:noFill/>
          <a:ln>
            <a:miter lim="800000"/>
            <a:headEnd/>
            <a:tailEnd/>
          </a:ln>
        </p:spPr>
        <p:txBody>
          <a:bodyPr/>
          <a:lstStyle/>
          <a:p>
            <a:fld id="{1FB14C43-AC46-44BE-A981-3738A37EA2B9}" type="slidenum">
              <a:rPr lang="en-US" altLang="en-US"/>
              <a:pPr/>
              <a:t>15</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Examples of feedback we have already received: </a:t>
            </a:r>
          </a:p>
          <a:p>
            <a:pPr marL="171450" indent="-171450" eaLnBrk="1" fontAlgn="auto" hangingPunct="1">
              <a:spcBef>
                <a:spcPts val="0"/>
              </a:spcBef>
              <a:spcAft>
                <a:spcPts val="0"/>
              </a:spcAft>
              <a:buFont typeface="Arial" panose="020B0604020202020204" pitchFamily="34" charset="0"/>
              <a:buChar char="•"/>
              <a:defRPr/>
            </a:pPr>
            <a:r>
              <a:rPr lang="en-GB" dirty="0" smtClean="0"/>
              <a:t>Consider revising reference to ‘households’ in the impacts/indicator discussions. I assume institutional stoves (e.g. in schools) will also be of interest the alliance, but these aren’t captured under reference to households. Perhaps a neutral term like users or customers would be more suitable.</a:t>
            </a: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Turn it over to my colleague Lizzette who is going to present on the key domains of impact that were identified through these pathways and some of the indicators and measurement methodologies that we have identified thus far</a:t>
            </a:r>
            <a:endParaRPr lang="en-US" dirty="0"/>
          </a:p>
        </p:txBody>
      </p:sp>
      <p:sp>
        <p:nvSpPr>
          <p:cNvPr id="28676" name="Slide Number Placeholder 3"/>
          <p:cNvSpPr>
            <a:spLocks noGrp="1"/>
          </p:cNvSpPr>
          <p:nvPr>
            <p:ph type="sldNum" sz="quarter" idx="5"/>
          </p:nvPr>
        </p:nvSpPr>
        <p:spPr bwMode="auto">
          <a:noFill/>
          <a:ln>
            <a:miter lim="800000"/>
            <a:headEnd/>
            <a:tailEnd/>
          </a:ln>
        </p:spPr>
        <p:txBody>
          <a:bodyPr/>
          <a:lstStyle/>
          <a:p>
            <a:fld id="{346B64A2-3390-4939-BE09-522FDA502A51}" type="slidenum">
              <a:rPr lang="en-US" altLang="en-US"/>
              <a:pPr/>
              <a:t>17</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5" descr="ICRW_Logo_RGB_gold_bar"/>
          <p:cNvPicPr>
            <a:picLocks noChangeAspect="1" noChangeArrowheads="1"/>
          </p:cNvPicPr>
          <p:nvPr/>
        </p:nvPicPr>
        <p:blipFill>
          <a:blip r:embed="rId2" cstate="print"/>
          <a:srcRect/>
          <a:stretch>
            <a:fillRect/>
          </a:stretch>
        </p:blipFill>
        <p:spPr bwMode="auto">
          <a:xfrm>
            <a:off x="1063625" y="2492375"/>
            <a:ext cx="7013575" cy="1882775"/>
          </a:xfrm>
          <a:prstGeom prst="rect">
            <a:avLst/>
          </a:prstGeom>
          <a:noFill/>
          <a:ln w="9525">
            <a:noFill/>
            <a:miter lim="800000"/>
            <a:headEnd/>
            <a:tailEnd/>
          </a:ln>
        </p:spPr>
      </p:pic>
      <p:sp>
        <p:nvSpPr>
          <p:cNvPr id="3" name="Rectangle 6"/>
          <p:cNvSpPr>
            <a:spLocks noChangeArrowheads="1"/>
          </p:cNvSpPr>
          <p:nvPr/>
        </p:nvSpPr>
        <p:spPr bwMode="auto">
          <a:xfrm>
            <a:off x="0" y="0"/>
            <a:ext cx="9144000" cy="381000"/>
          </a:xfrm>
          <a:prstGeom prst="rect">
            <a:avLst/>
          </a:prstGeom>
          <a:solidFill>
            <a:srgbClr val="D4AE1D"/>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
        <p:nvSpPr>
          <p:cNvPr id="4" name="Rectangle 7"/>
          <p:cNvSpPr>
            <a:spLocks noChangeArrowheads="1"/>
          </p:cNvSpPr>
          <p:nvPr/>
        </p:nvSpPr>
        <p:spPr bwMode="auto">
          <a:xfrm>
            <a:off x="0" y="6477000"/>
            <a:ext cx="9144000" cy="381000"/>
          </a:xfrm>
          <a:prstGeom prst="rect">
            <a:avLst/>
          </a:prstGeom>
          <a:solidFill>
            <a:srgbClr val="4B147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95400"/>
            <a:ext cx="19431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95400"/>
            <a:ext cx="56769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6285" y="1295839"/>
            <a:ext cx="7771430" cy="1142269"/>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6285" y="2667731"/>
            <a:ext cx="7771430" cy="3428268"/>
          </a:xfrm>
        </p:spPr>
        <p:txBody>
          <a:bodyPr/>
          <a:lstStyle/>
          <a:p>
            <a:pPr lvl="0"/>
            <a:endParaRPr lang="en-GB" noProof="0" dirty="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ICRW_Logo_RGB_gold_bar"/>
          <p:cNvPicPr>
            <a:picLocks noChangeAspect="1" noChangeArrowheads="1"/>
          </p:cNvPicPr>
          <p:nvPr/>
        </p:nvPicPr>
        <p:blipFill>
          <a:blip r:embed="rId14" cstate="print"/>
          <a:srcRect/>
          <a:stretch>
            <a:fillRect/>
          </a:stretch>
        </p:blipFill>
        <p:spPr bwMode="auto">
          <a:xfrm>
            <a:off x="6096000" y="457200"/>
            <a:ext cx="2743200" cy="736600"/>
          </a:xfrm>
          <a:prstGeom prst="rect">
            <a:avLst/>
          </a:prstGeom>
          <a:noFill/>
          <a:ln w="9525">
            <a:noFill/>
            <a:miter lim="800000"/>
            <a:headEnd/>
            <a:tailEnd/>
          </a:ln>
        </p:spPr>
      </p:pic>
      <p:sp>
        <p:nvSpPr>
          <p:cNvPr id="1027" name="Rectangle 8"/>
          <p:cNvSpPr>
            <a:spLocks noChangeArrowheads="1"/>
          </p:cNvSpPr>
          <p:nvPr/>
        </p:nvSpPr>
        <p:spPr bwMode="auto">
          <a:xfrm>
            <a:off x="0" y="0"/>
            <a:ext cx="9144000" cy="381000"/>
          </a:xfrm>
          <a:prstGeom prst="rect">
            <a:avLst/>
          </a:prstGeom>
          <a:solidFill>
            <a:srgbClr val="D4AE1D"/>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
        <p:nvSpPr>
          <p:cNvPr id="1028" name="Rectangle 9"/>
          <p:cNvSpPr>
            <a:spLocks noChangeArrowheads="1"/>
          </p:cNvSpPr>
          <p:nvPr/>
        </p:nvSpPr>
        <p:spPr bwMode="auto">
          <a:xfrm>
            <a:off x="0" y="6477000"/>
            <a:ext cx="9144000" cy="381000"/>
          </a:xfrm>
          <a:prstGeom prst="rect">
            <a:avLst/>
          </a:prstGeom>
          <a:solidFill>
            <a:srgbClr val="4B1472"/>
          </a:solidFill>
          <a:ln>
            <a:noFill/>
          </a:ln>
          <a:extLst>
            <a:ext uri="{91240B29-F687-4F45-9708-019B960494DF}">
              <a14:hiddenLine xmlns:a14="http://schemas.microsoft.com/office/drawing/2010/main" xmlns="" w="9525">
                <a:solidFill>
                  <a:schemeClr val="tx1"/>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
        <p:nvSpPr>
          <p:cNvPr id="1029" name="Rectangle 12"/>
          <p:cNvSpPr>
            <a:spLocks noGrp="1" noChangeArrowheads="1"/>
          </p:cNvSpPr>
          <p:nvPr>
            <p:ph type="title"/>
          </p:nvPr>
        </p:nvSpPr>
        <p:spPr bwMode="auto">
          <a:xfrm>
            <a:off x="685800" y="1295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3600">
          <a:solidFill>
            <a:srgbClr val="481F72"/>
          </a:solidFill>
          <a:latin typeface="+mj-lt"/>
          <a:ea typeface="+mj-ea"/>
          <a:cs typeface="+mj-cs"/>
        </a:defRPr>
      </a:lvl1pPr>
      <a:lvl2pPr algn="ctr" rtl="0" eaLnBrk="0" fontAlgn="base" hangingPunct="0">
        <a:spcBef>
          <a:spcPct val="0"/>
        </a:spcBef>
        <a:spcAft>
          <a:spcPct val="0"/>
        </a:spcAft>
        <a:defRPr sz="3600">
          <a:solidFill>
            <a:srgbClr val="481F72"/>
          </a:solidFill>
          <a:latin typeface="Arial" charset="0"/>
          <a:ea typeface="ＭＳ Ｐゴシック" pitchFamily="1" charset="-128"/>
        </a:defRPr>
      </a:lvl2pPr>
      <a:lvl3pPr algn="ctr" rtl="0" eaLnBrk="0" fontAlgn="base" hangingPunct="0">
        <a:spcBef>
          <a:spcPct val="0"/>
        </a:spcBef>
        <a:spcAft>
          <a:spcPct val="0"/>
        </a:spcAft>
        <a:defRPr sz="3600">
          <a:solidFill>
            <a:srgbClr val="481F72"/>
          </a:solidFill>
          <a:latin typeface="Arial" charset="0"/>
          <a:ea typeface="ＭＳ Ｐゴシック" pitchFamily="1" charset="-128"/>
        </a:defRPr>
      </a:lvl3pPr>
      <a:lvl4pPr algn="ctr" rtl="0" eaLnBrk="0" fontAlgn="base" hangingPunct="0">
        <a:spcBef>
          <a:spcPct val="0"/>
        </a:spcBef>
        <a:spcAft>
          <a:spcPct val="0"/>
        </a:spcAft>
        <a:defRPr sz="3600">
          <a:solidFill>
            <a:srgbClr val="481F72"/>
          </a:solidFill>
          <a:latin typeface="Arial" charset="0"/>
          <a:ea typeface="ＭＳ Ｐゴシック" pitchFamily="1" charset="-128"/>
        </a:defRPr>
      </a:lvl4pPr>
      <a:lvl5pPr algn="ctr" rtl="0" eaLnBrk="0" fontAlgn="base" hangingPunct="0">
        <a:spcBef>
          <a:spcPct val="0"/>
        </a:spcBef>
        <a:spcAft>
          <a:spcPct val="0"/>
        </a:spcAft>
        <a:defRPr sz="3600">
          <a:solidFill>
            <a:srgbClr val="481F72"/>
          </a:solidFill>
          <a:latin typeface="Arial" charset="0"/>
          <a:ea typeface="ＭＳ Ｐゴシック" pitchFamily="1" charset="-128"/>
        </a:defRPr>
      </a:lvl5pPr>
      <a:lvl6pPr marL="457200" algn="ctr" rtl="0" eaLnBrk="1" fontAlgn="base" hangingPunct="1">
        <a:spcBef>
          <a:spcPct val="0"/>
        </a:spcBef>
        <a:spcAft>
          <a:spcPct val="0"/>
        </a:spcAft>
        <a:defRPr sz="3600">
          <a:solidFill>
            <a:srgbClr val="481F72"/>
          </a:solidFill>
          <a:latin typeface="Arial" charset="0"/>
          <a:ea typeface="ＭＳ Ｐゴシック" pitchFamily="1" charset="-128"/>
        </a:defRPr>
      </a:lvl6pPr>
      <a:lvl7pPr marL="914400" algn="ctr" rtl="0" eaLnBrk="1" fontAlgn="base" hangingPunct="1">
        <a:spcBef>
          <a:spcPct val="0"/>
        </a:spcBef>
        <a:spcAft>
          <a:spcPct val="0"/>
        </a:spcAft>
        <a:defRPr sz="3600">
          <a:solidFill>
            <a:srgbClr val="481F72"/>
          </a:solidFill>
          <a:latin typeface="Arial" charset="0"/>
          <a:ea typeface="ＭＳ Ｐゴシック" pitchFamily="1" charset="-128"/>
        </a:defRPr>
      </a:lvl7pPr>
      <a:lvl8pPr marL="1371600" algn="ctr" rtl="0" eaLnBrk="1" fontAlgn="base" hangingPunct="1">
        <a:spcBef>
          <a:spcPct val="0"/>
        </a:spcBef>
        <a:spcAft>
          <a:spcPct val="0"/>
        </a:spcAft>
        <a:defRPr sz="3600">
          <a:solidFill>
            <a:srgbClr val="481F72"/>
          </a:solidFill>
          <a:latin typeface="Arial" charset="0"/>
          <a:ea typeface="ＭＳ Ｐゴシック" pitchFamily="1" charset="-128"/>
        </a:defRPr>
      </a:lvl8pPr>
      <a:lvl9pPr marL="1828800" algn="ctr" rtl="0" eaLnBrk="1" fontAlgn="base" hangingPunct="1">
        <a:spcBef>
          <a:spcPct val="0"/>
        </a:spcBef>
        <a:spcAft>
          <a:spcPct val="0"/>
        </a:spcAft>
        <a:defRPr sz="3600">
          <a:solidFill>
            <a:srgbClr val="481F72"/>
          </a:solidFill>
          <a:latin typeface="Arial" charset="0"/>
          <a:ea typeface="ＭＳ Ｐゴシック" pitchFamily="1" charset="-128"/>
        </a:defRPr>
      </a:lvl9pPr>
    </p:titleStyle>
    <p:bodyStyle>
      <a:lvl1pPr marL="342900" indent="-342900" algn="l" rtl="0" eaLnBrk="0" fontAlgn="base" hangingPunct="0">
        <a:spcBef>
          <a:spcPct val="20000"/>
        </a:spcBef>
        <a:spcAft>
          <a:spcPct val="0"/>
        </a:spcAft>
        <a:buClr>
          <a:srgbClr val="D8A919"/>
        </a:buClr>
        <a:buChar char="•"/>
        <a:defRPr sz="3200">
          <a:solidFill>
            <a:srgbClr val="481F72"/>
          </a:solidFill>
          <a:latin typeface="+mn-lt"/>
          <a:ea typeface="+mn-ea"/>
          <a:cs typeface="+mn-cs"/>
        </a:defRPr>
      </a:lvl1pPr>
      <a:lvl2pPr marL="742950" indent="-285750" algn="l" rtl="0" eaLnBrk="0" fontAlgn="base" hangingPunct="0">
        <a:spcBef>
          <a:spcPct val="20000"/>
        </a:spcBef>
        <a:spcAft>
          <a:spcPct val="0"/>
        </a:spcAft>
        <a:buClr>
          <a:srgbClr val="D8A919"/>
        </a:buClr>
        <a:buChar char="–"/>
        <a:defRPr sz="3200">
          <a:solidFill>
            <a:srgbClr val="481F72"/>
          </a:solidFill>
          <a:latin typeface="+mn-lt"/>
          <a:ea typeface="+mn-ea"/>
        </a:defRPr>
      </a:lvl2pPr>
      <a:lvl3pPr marL="1143000" indent="-228600" algn="l" rtl="0" eaLnBrk="0" fontAlgn="base" hangingPunct="0">
        <a:spcBef>
          <a:spcPct val="20000"/>
        </a:spcBef>
        <a:spcAft>
          <a:spcPct val="0"/>
        </a:spcAft>
        <a:buClr>
          <a:srgbClr val="D8A919"/>
        </a:buClr>
        <a:buChar char="•"/>
        <a:defRPr sz="3200">
          <a:solidFill>
            <a:srgbClr val="481F72"/>
          </a:solidFill>
          <a:latin typeface="+mn-lt"/>
          <a:ea typeface="+mn-ea"/>
        </a:defRPr>
      </a:lvl3pPr>
      <a:lvl4pPr marL="1600200" indent="-228600" algn="l" rtl="0" eaLnBrk="0" fontAlgn="base" hangingPunct="0">
        <a:spcBef>
          <a:spcPct val="20000"/>
        </a:spcBef>
        <a:spcAft>
          <a:spcPct val="0"/>
        </a:spcAft>
        <a:buClr>
          <a:srgbClr val="D8A919"/>
        </a:buClr>
        <a:buChar char="–"/>
        <a:defRPr sz="3200">
          <a:solidFill>
            <a:srgbClr val="481F72"/>
          </a:solidFill>
          <a:latin typeface="+mn-lt"/>
          <a:ea typeface="+mn-ea"/>
        </a:defRPr>
      </a:lvl4pPr>
      <a:lvl5pPr marL="2057400" indent="-228600" algn="l" rtl="0" eaLnBrk="0" fontAlgn="base" hangingPunct="0">
        <a:spcBef>
          <a:spcPct val="20000"/>
        </a:spcBef>
        <a:spcAft>
          <a:spcPct val="0"/>
        </a:spcAft>
        <a:buClr>
          <a:srgbClr val="D8A919"/>
        </a:buClr>
        <a:buChar char="»"/>
        <a:defRPr sz="3200">
          <a:solidFill>
            <a:srgbClr val="481F72"/>
          </a:solidFill>
          <a:latin typeface="+mn-lt"/>
          <a:ea typeface="+mn-ea"/>
        </a:defRPr>
      </a:lvl5pPr>
      <a:lvl6pPr marL="2514600" indent="-228600" algn="l" rtl="0" eaLnBrk="1" fontAlgn="base" hangingPunct="1">
        <a:spcBef>
          <a:spcPct val="20000"/>
        </a:spcBef>
        <a:spcAft>
          <a:spcPct val="0"/>
        </a:spcAft>
        <a:buClr>
          <a:srgbClr val="D8A919"/>
        </a:buClr>
        <a:buChar char="»"/>
        <a:defRPr sz="3200">
          <a:solidFill>
            <a:srgbClr val="481F72"/>
          </a:solidFill>
          <a:latin typeface="+mn-lt"/>
          <a:ea typeface="+mn-ea"/>
        </a:defRPr>
      </a:lvl6pPr>
      <a:lvl7pPr marL="2971800" indent="-228600" algn="l" rtl="0" eaLnBrk="1" fontAlgn="base" hangingPunct="1">
        <a:spcBef>
          <a:spcPct val="20000"/>
        </a:spcBef>
        <a:spcAft>
          <a:spcPct val="0"/>
        </a:spcAft>
        <a:buClr>
          <a:srgbClr val="D8A919"/>
        </a:buClr>
        <a:buChar char="»"/>
        <a:defRPr sz="3200">
          <a:solidFill>
            <a:srgbClr val="481F72"/>
          </a:solidFill>
          <a:latin typeface="+mn-lt"/>
          <a:ea typeface="+mn-ea"/>
        </a:defRPr>
      </a:lvl7pPr>
      <a:lvl8pPr marL="3429000" indent="-228600" algn="l" rtl="0" eaLnBrk="1" fontAlgn="base" hangingPunct="1">
        <a:spcBef>
          <a:spcPct val="20000"/>
        </a:spcBef>
        <a:spcAft>
          <a:spcPct val="0"/>
        </a:spcAft>
        <a:buClr>
          <a:srgbClr val="D8A919"/>
        </a:buClr>
        <a:buChar char="»"/>
        <a:defRPr sz="3200">
          <a:solidFill>
            <a:srgbClr val="481F72"/>
          </a:solidFill>
          <a:latin typeface="+mn-lt"/>
          <a:ea typeface="+mn-ea"/>
        </a:defRPr>
      </a:lvl8pPr>
      <a:lvl9pPr marL="3886200" indent="-228600" algn="l" rtl="0" eaLnBrk="1" fontAlgn="base" hangingPunct="1">
        <a:spcBef>
          <a:spcPct val="20000"/>
        </a:spcBef>
        <a:spcAft>
          <a:spcPct val="0"/>
        </a:spcAft>
        <a:buClr>
          <a:srgbClr val="D8A919"/>
        </a:buClr>
        <a:buChar char="»"/>
        <a:defRPr sz="3200">
          <a:solidFill>
            <a:srgbClr val="481F7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2.xlsx"/></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3.xls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package" Target="../embeddings/Microsoft_Office_Excel_Worksheet4.xlsx"/></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package" Target="../embeddings/Microsoft_Office_Excel_Worksheet5.xlsx"/></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package" Target="../embeddings/Microsoft_Office_Excel_Worksheet6.xlsx"/></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Excel_Worksheet7.xlsx"/></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package" Target="../embeddings/Microsoft_Office_Excel_Worksheet8.xlsx"/></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package" Target="../embeddings/Microsoft_Office_Excel_Worksheet9.xlsx"/></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Office_Excel_Worksheet10.xls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package" Target="../embeddings/Microsoft_Office_Excel_Worksheet11.xlsx"/></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909638" y="1736725"/>
            <a:ext cx="7342187" cy="4298950"/>
          </a:xfrm>
          <a:prstGeom prst="rect">
            <a:avLst/>
          </a:prstGeom>
          <a:noFill/>
          <a:ln w="9525" algn="ctr">
            <a:noFill/>
            <a:miter lim="800000"/>
            <a:headEnd/>
            <a:tailEnd/>
          </a:ln>
          <a:effectLst/>
        </p:spPr>
      </p:pic>
      <p:sp>
        <p:nvSpPr>
          <p:cNvPr id="15363" name="TextBox 3"/>
          <p:cNvSpPr txBox="1">
            <a:spLocks noChangeArrowheads="1"/>
          </p:cNvSpPr>
          <p:nvPr/>
        </p:nvSpPr>
        <p:spPr bwMode="auto">
          <a:xfrm>
            <a:off x="255588" y="6016625"/>
            <a:ext cx="8091487" cy="398463"/>
          </a:xfrm>
          <a:prstGeom prst="rect">
            <a:avLst/>
          </a:prstGeom>
          <a:noFill/>
          <a:ln w="9525">
            <a:noFill/>
            <a:miter lim="800000"/>
            <a:headEnd/>
            <a:tailEnd/>
          </a:ln>
        </p:spPr>
        <p:txBody>
          <a:bodyPr lIns="85195" tIns="42597" rIns="85195" bIns="42597">
            <a:spAutoFit/>
          </a:bodyPr>
          <a:lstStyle/>
          <a:p>
            <a:pPr>
              <a:spcBef>
                <a:spcPct val="20000"/>
              </a:spcBef>
              <a:buClr>
                <a:srgbClr val="D8A919"/>
              </a:buClr>
            </a:pPr>
            <a:r>
              <a:rPr lang="en-US" altLang="en-US" sz="1000" b="1">
                <a:latin typeface="Verdana" pitchFamily="34" charset="0"/>
                <a:cs typeface="Arial" pitchFamily="34" charset="0"/>
              </a:rPr>
              <a:t>Source: </a:t>
            </a:r>
            <a:r>
              <a:rPr lang="en-US" altLang="en-US" sz="1000">
                <a:latin typeface="Verdana" pitchFamily="34" charset="0"/>
                <a:cs typeface="Arial" pitchFamily="34" charset="0"/>
              </a:rPr>
              <a:t>ICRW (2011). Understanding and Measuring Women’s Economic Empowerment: Definition, Framework and Indicators. Graph: MarketShare Associates (2014)</a:t>
            </a:r>
          </a:p>
        </p:txBody>
      </p:sp>
      <p:sp>
        <p:nvSpPr>
          <p:cNvPr id="15364" name="Oval 1"/>
          <p:cNvSpPr>
            <a:spLocks noChangeArrowheads="1"/>
          </p:cNvSpPr>
          <p:nvPr/>
        </p:nvSpPr>
        <p:spPr bwMode="auto">
          <a:xfrm>
            <a:off x="5356225" y="2384425"/>
            <a:ext cx="493713" cy="512763"/>
          </a:xfrm>
          <a:prstGeom prst="ellipse">
            <a:avLst/>
          </a:prstGeom>
          <a:solidFill>
            <a:srgbClr val="FFA401">
              <a:alpha val="65881"/>
            </a:srgbClr>
          </a:solidFill>
          <a:ln w="19050" algn="ctr">
            <a:solidFill>
              <a:schemeClr val="bg1"/>
            </a:solidFill>
            <a:round/>
            <a:headEnd/>
            <a:tailEnd/>
          </a:ln>
        </p:spPr>
        <p:txBody>
          <a:bodyPr lIns="0" tIns="42597" rIns="0" bIns="42597" anchor="ctr"/>
          <a:lstStyle/>
          <a:p>
            <a:r>
              <a:rPr lang="en-US" altLang="en-US" sz="900">
                <a:solidFill>
                  <a:schemeClr val="bg1"/>
                </a:solidFill>
                <a:cs typeface="Arial" pitchFamily="34" charset="0"/>
              </a:rPr>
              <a:t>Safety</a:t>
            </a:r>
          </a:p>
        </p:txBody>
      </p:sp>
      <p:cxnSp>
        <p:nvCxnSpPr>
          <p:cNvPr id="15365" name="Straight Arrow Connector 2"/>
          <p:cNvCxnSpPr>
            <a:cxnSpLocks noChangeShapeType="1"/>
            <a:endCxn id="15364" idx="2"/>
          </p:cNvCxnSpPr>
          <p:nvPr/>
        </p:nvCxnSpPr>
        <p:spPr bwMode="auto">
          <a:xfrm flipV="1">
            <a:off x="5164138" y="2640013"/>
            <a:ext cx="192087" cy="101600"/>
          </a:xfrm>
          <a:prstGeom prst="straightConnector1">
            <a:avLst/>
          </a:prstGeom>
          <a:noFill/>
          <a:ln w="19050" algn="ctr">
            <a:solidFill>
              <a:srgbClr val="FFC000"/>
            </a:solidFill>
            <a:round/>
            <a:headEnd/>
            <a:tailEnd/>
          </a:ln>
        </p:spPr>
      </p:cxnSp>
      <p:cxnSp>
        <p:nvCxnSpPr>
          <p:cNvPr id="15366" name="Straight Arrow Connector 12"/>
          <p:cNvCxnSpPr>
            <a:cxnSpLocks noChangeShapeType="1"/>
          </p:cNvCxnSpPr>
          <p:nvPr/>
        </p:nvCxnSpPr>
        <p:spPr bwMode="auto">
          <a:xfrm flipH="1" flipV="1">
            <a:off x="5160963" y="3097213"/>
            <a:ext cx="98425" cy="55562"/>
          </a:xfrm>
          <a:prstGeom prst="straightConnector1">
            <a:avLst/>
          </a:prstGeom>
          <a:noFill/>
          <a:ln w="19050" algn="ctr">
            <a:solidFill>
              <a:srgbClr val="FFC000"/>
            </a:solidFill>
            <a:round/>
            <a:headEnd/>
            <a:tailEnd/>
          </a:ln>
        </p:spPr>
      </p:cxnSp>
      <p:sp>
        <p:nvSpPr>
          <p:cNvPr id="15367" name="Oval 60"/>
          <p:cNvSpPr>
            <a:spLocks noChangeArrowheads="1"/>
          </p:cNvSpPr>
          <p:nvPr/>
        </p:nvSpPr>
        <p:spPr bwMode="auto">
          <a:xfrm>
            <a:off x="3732213" y="5278438"/>
            <a:ext cx="495300" cy="512762"/>
          </a:xfrm>
          <a:prstGeom prst="ellipse">
            <a:avLst/>
          </a:prstGeom>
          <a:solidFill>
            <a:srgbClr val="AECC4C">
              <a:alpha val="81175"/>
            </a:srgbClr>
          </a:solidFill>
          <a:ln w="19050" algn="ctr">
            <a:solidFill>
              <a:schemeClr val="bg1"/>
            </a:solidFill>
            <a:round/>
            <a:headEnd/>
            <a:tailEnd/>
          </a:ln>
        </p:spPr>
        <p:txBody>
          <a:bodyPr lIns="0" tIns="42597" rIns="0" bIns="42597" anchor="ctr"/>
          <a:lstStyle/>
          <a:p>
            <a:pPr algn="ctr"/>
            <a:r>
              <a:rPr lang="en-US" altLang="en-US" sz="900" b="1">
                <a:solidFill>
                  <a:schemeClr val="bg1"/>
                </a:solidFill>
                <a:cs typeface="Arial" pitchFamily="34" charset="0"/>
              </a:rPr>
              <a:t>Voice</a:t>
            </a:r>
          </a:p>
        </p:txBody>
      </p:sp>
      <p:cxnSp>
        <p:nvCxnSpPr>
          <p:cNvPr id="15368" name="Straight Arrow Connector 4119"/>
          <p:cNvCxnSpPr>
            <a:cxnSpLocks noChangeShapeType="1"/>
          </p:cNvCxnSpPr>
          <p:nvPr/>
        </p:nvCxnSpPr>
        <p:spPr bwMode="auto">
          <a:xfrm>
            <a:off x="3979863" y="5102225"/>
            <a:ext cx="0" cy="203200"/>
          </a:xfrm>
          <a:prstGeom prst="straightConnector1">
            <a:avLst/>
          </a:prstGeom>
          <a:noFill/>
          <a:ln w="19050" algn="ctr">
            <a:solidFill>
              <a:srgbClr val="AECC4C"/>
            </a:solidFill>
            <a:round/>
            <a:headEnd/>
            <a:tailEnd/>
          </a:ln>
        </p:spPr>
      </p:cxnSp>
      <p:sp>
        <p:nvSpPr>
          <p:cNvPr id="15369" name="Title 20"/>
          <p:cNvSpPr txBox="1">
            <a:spLocks/>
          </p:cNvSpPr>
          <p:nvPr/>
        </p:nvSpPr>
        <p:spPr bwMode="auto">
          <a:xfrm>
            <a:off x="0" y="381000"/>
            <a:ext cx="7927975" cy="766763"/>
          </a:xfrm>
          <a:prstGeom prst="rect">
            <a:avLst/>
          </a:prstGeom>
          <a:noFill/>
          <a:ln w="9525">
            <a:noFill/>
            <a:miter lim="800000"/>
            <a:headEnd/>
            <a:tailEnd/>
          </a:ln>
        </p:spPr>
        <p:txBody>
          <a:bodyPr lIns="91431" tIns="45716" rIns="91431" bIns="45716" anchor="ctr"/>
          <a:lstStyle/>
          <a:p>
            <a:pPr defTabSz="981075" eaLnBrk="1" hangingPunct="1">
              <a:buClr>
                <a:srgbClr val="D8A919"/>
              </a:buClr>
            </a:pPr>
            <a:r>
              <a:rPr lang="en-US" altLang="en-US" sz="3400" b="1">
                <a:solidFill>
                  <a:srgbClr val="481F72"/>
                </a:solidFill>
                <a:latin typeface="Calibri" pitchFamily="34" charset="0"/>
                <a:cs typeface="Arial" pitchFamily="34" charset="0"/>
              </a:rPr>
              <a:t>Women’s Economic Empowerment</a:t>
            </a:r>
          </a:p>
        </p:txBody>
      </p:sp>
      <p:sp>
        <p:nvSpPr>
          <p:cNvPr id="15370" name="Oval 1"/>
          <p:cNvSpPr>
            <a:spLocks noChangeArrowheads="1"/>
          </p:cNvSpPr>
          <p:nvPr/>
        </p:nvSpPr>
        <p:spPr bwMode="auto">
          <a:xfrm>
            <a:off x="4962525" y="1895475"/>
            <a:ext cx="785813" cy="512763"/>
          </a:xfrm>
          <a:prstGeom prst="ellipse">
            <a:avLst/>
          </a:prstGeom>
          <a:solidFill>
            <a:srgbClr val="FFA401">
              <a:alpha val="65881"/>
            </a:srgbClr>
          </a:solidFill>
          <a:ln w="19050" algn="ctr">
            <a:solidFill>
              <a:schemeClr val="bg1"/>
            </a:solidFill>
            <a:round/>
            <a:headEnd/>
            <a:tailEnd/>
          </a:ln>
        </p:spPr>
        <p:txBody>
          <a:bodyPr lIns="0" tIns="42597" rIns="0" bIns="42597" anchor="ctr"/>
          <a:lstStyle/>
          <a:p>
            <a:r>
              <a:rPr lang="en-US" altLang="en-US" sz="900">
                <a:solidFill>
                  <a:schemeClr val="bg1"/>
                </a:solidFill>
                <a:cs typeface="Arial" pitchFamily="34" charset="0"/>
              </a:rPr>
              <a:t>Relations</a:t>
            </a:r>
          </a:p>
        </p:txBody>
      </p:sp>
      <p:cxnSp>
        <p:nvCxnSpPr>
          <p:cNvPr id="15371" name="Straight Arrow Connector 2"/>
          <p:cNvCxnSpPr>
            <a:cxnSpLocks noChangeShapeType="1"/>
          </p:cNvCxnSpPr>
          <p:nvPr/>
        </p:nvCxnSpPr>
        <p:spPr bwMode="auto">
          <a:xfrm flipH="1">
            <a:off x="4924425" y="2295525"/>
            <a:ext cx="138113" cy="177800"/>
          </a:xfrm>
          <a:prstGeom prst="straightConnector1">
            <a:avLst/>
          </a:prstGeom>
          <a:noFill/>
          <a:ln w="19050" algn="ctr">
            <a:solidFill>
              <a:srgbClr val="FFC000"/>
            </a:solidFill>
            <a:round/>
            <a:headEnd/>
            <a:tailEnd/>
          </a:ln>
        </p:spPr>
      </p:cxnSp>
      <p:sp>
        <p:nvSpPr>
          <p:cNvPr id="15372" name="Oval 1"/>
          <p:cNvSpPr>
            <a:spLocks noChangeArrowheads="1"/>
          </p:cNvSpPr>
          <p:nvPr/>
        </p:nvSpPr>
        <p:spPr bwMode="auto">
          <a:xfrm>
            <a:off x="4070350" y="1700213"/>
            <a:ext cx="936625" cy="522287"/>
          </a:xfrm>
          <a:prstGeom prst="ellipse">
            <a:avLst/>
          </a:prstGeom>
          <a:solidFill>
            <a:srgbClr val="FFA401">
              <a:alpha val="65881"/>
            </a:srgbClr>
          </a:solidFill>
          <a:ln w="19050" algn="ctr">
            <a:solidFill>
              <a:schemeClr val="bg1"/>
            </a:solidFill>
            <a:round/>
            <a:headEnd/>
            <a:tailEnd/>
          </a:ln>
        </p:spPr>
        <p:txBody>
          <a:bodyPr lIns="0" tIns="42597" rIns="0" bIns="42597" anchor="ctr"/>
          <a:lstStyle/>
          <a:p>
            <a:pPr algn="ctr"/>
            <a:r>
              <a:rPr lang="en-US" altLang="en-US" sz="900">
                <a:solidFill>
                  <a:schemeClr val="bg1"/>
                </a:solidFill>
                <a:cs typeface="Arial" pitchFamily="34" charset="0"/>
              </a:rPr>
              <a:t>Structures &amp; Institutions</a:t>
            </a:r>
          </a:p>
        </p:txBody>
      </p:sp>
      <p:cxnSp>
        <p:nvCxnSpPr>
          <p:cNvPr id="15373" name="Straight Arrow Connector 2"/>
          <p:cNvCxnSpPr>
            <a:cxnSpLocks noChangeShapeType="1"/>
          </p:cNvCxnSpPr>
          <p:nvPr/>
        </p:nvCxnSpPr>
        <p:spPr bwMode="auto">
          <a:xfrm flipV="1">
            <a:off x="4514850" y="2211388"/>
            <a:ext cx="23813" cy="142875"/>
          </a:xfrm>
          <a:prstGeom prst="straightConnector1">
            <a:avLst/>
          </a:prstGeom>
          <a:noFill/>
          <a:ln w="19050" algn="ctr">
            <a:solidFill>
              <a:srgbClr val="FFC000"/>
            </a:solidFill>
            <a:round/>
            <a:headEnd/>
            <a:tailEnd/>
          </a:ln>
        </p:spPr>
      </p:cxnSp>
      <p:sp>
        <p:nvSpPr>
          <p:cNvPr id="15374" name="Oval 11"/>
          <p:cNvSpPr>
            <a:spLocks noChangeArrowheads="1"/>
          </p:cNvSpPr>
          <p:nvPr/>
        </p:nvSpPr>
        <p:spPr bwMode="auto">
          <a:xfrm>
            <a:off x="5164138" y="2897188"/>
            <a:ext cx="493712" cy="512762"/>
          </a:xfrm>
          <a:prstGeom prst="ellipse">
            <a:avLst/>
          </a:prstGeom>
          <a:solidFill>
            <a:srgbClr val="FFA401">
              <a:alpha val="65881"/>
            </a:srgbClr>
          </a:solidFill>
          <a:ln w="19050" algn="ctr">
            <a:solidFill>
              <a:schemeClr val="bg1"/>
            </a:solidFill>
            <a:round/>
            <a:headEnd/>
            <a:tailEnd/>
          </a:ln>
        </p:spPr>
        <p:txBody>
          <a:bodyPr lIns="0" tIns="42597" rIns="0" bIns="42597" anchor="ctr"/>
          <a:lstStyle/>
          <a:p>
            <a:r>
              <a:rPr lang="en-US" altLang="en-US" sz="900">
                <a:solidFill>
                  <a:schemeClr val="bg1"/>
                </a:solidFill>
                <a:cs typeface="Arial" pitchFamily="34" charset="0"/>
              </a:rPr>
              <a:t>Health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0"/>
          <p:cNvSpPr txBox="1">
            <a:spLocks/>
          </p:cNvSpPr>
          <p:nvPr/>
        </p:nvSpPr>
        <p:spPr bwMode="auto">
          <a:xfrm>
            <a:off x="255588" y="511175"/>
            <a:ext cx="7927975" cy="766763"/>
          </a:xfrm>
          <a:prstGeom prst="rect">
            <a:avLst/>
          </a:prstGeom>
          <a:noFill/>
          <a:ln w="9525">
            <a:noFill/>
            <a:miter lim="800000"/>
            <a:headEnd/>
            <a:tailEnd/>
          </a:ln>
        </p:spPr>
        <p:txBody>
          <a:bodyPr lIns="91431" tIns="45716" rIns="91431" bIns="45716" anchor="ctr"/>
          <a:lstStyle/>
          <a:p>
            <a:pPr defTabSz="981075" eaLnBrk="1" hangingPunct="1">
              <a:buClr>
                <a:srgbClr val="D8A919"/>
              </a:buClr>
            </a:pPr>
            <a:r>
              <a:rPr lang="en-US" altLang="en-US" sz="3400" b="1">
                <a:solidFill>
                  <a:srgbClr val="481F72"/>
                </a:solidFill>
                <a:latin typeface="Calibri" pitchFamily="34" charset="0"/>
                <a:cs typeface="Arial" pitchFamily="34" charset="0"/>
              </a:rPr>
              <a:t>Defining WEE</a:t>
            </a:r>
          </a:p>
        </p:txBody>
      </p:sp>
      <p:sp>
        <p:nvSpPr>
          <p:cNvPr id="4" name="Content Placeholder 2"/>
          <p:cNvSpPr txBox="1">
            <a:spLocks/>
          </p:cNvSpPr>
          <p:nvPr/>
        </p:nvSpPr>
        <p:spPr>
          <a:xfrm>
            <a:off x="558800" y="1543050"/>
            <a:ext cx="7777163" cy="4605338"/>
          </a:xfrm>
          <a:prstGeom prst="rect">
            <a:avLst/>
          </a:prstGeom>
        </p:spPr>
        <p:txBody>
          <a:bodyPr lIns="85195" tIns="42597" rIns="85195" bIns="42597"/>
          <a:lstStyle>
            <a:lvl1pPr marL="368300" indent="-368300" algn="l" defTabSz="981075" rtl="0" eaLnBrk="0" fontAlgn="base" hangingPunct="0">
              <a:spcBef>
                <a:spcPct val="20000"/>
              </a:spcBef>
              <a:spcAft>
                <a:spcPct val="0"/>
              </a:spcAft>
              <a:buClr>
                <a:srgbClr val="D8A919"/>
              </a:buClr>
              <a:buChar char="•"/>
              <a:defRPr sz="3400">
                <a:solidFill>
                  <a:srgbClr val="481F72"/>
                </a:solidFill>
                <a:latin typeface="+mn-lt"/>
                <a:ea typeface="+mn-ea"/>
                <a:cs typeface="+mn-cs"/>
              </a:defRPr>
            </a:lvl1pPr>
            <a:lvl2pPr marL="796925" indent="-306388" algn="l" defTabSz="981075" rtl="0" eaLnBrk="0" fontAlgn="base" hangingPunct="0">
              <a:spcBef>
                <a:spcPct val="20000"/>
              </a:spcBef>
              <a:spcAft>
                <a:spcPct val="0"/>
              </a:spcAft>
              <a:buClr>
                <a:srgbClr val="D8A919"/>
              </a:buClr>
              <a:buChar char="–"/>
              <a:defRPr sz="3400">
                <a:solidFill>
                  <a:srgbClr val="481F72"/>
                </a:solidFill>
                <a:latin typeface="+mn-lt"/>
                <a:ea typeface="+mn-ea"/>
              </a:defRPr>
            </a:lvl2pPr>
            <a:lvl3pPr marL="1227138" indent="-246063" algn="l" defTabSz="981075" rtl="0" eaLnBrk="0" fontAlgn="base" hangingPunct="0">
              <a:spcBef>
                <a:spcPct val="20000"/>
              </a:spcBef>
              <a:spcAft>
                <a:spcPct val="0"/>
              </a:spcAft>
              <a:buClr>
                <a:srgbClr val="D8A919"/>
              </a:buClr>
              <a:buChar char="•"/>
              <a:defRPr sz="3400">
                <a:solidFill>
                  <a:srgbClr val="481F72"/>
                </a:solidFill>
                <a:latin typeface="+mn-lt"/>
                <a:ea typeface="+mn-ea"/>
              </a:defRPr>
            </a:lvl3pPr>
            <a:lvl4pPr marL="1717675" indent="-246063" algn="l" defTabSz="981075" rtl="0" eaLnBrk="0" fontAlgn="base" hangingPunct="0">
              <a:spcBef>
                <a:spcPct val="20000"/>
              </a:spcBef>
              <a:spcAft>
                <a:spcPct val="0"/>
              </a:spcAft>
              <a:buClr>
                <a:srgbClr val="D8A919"/>
              </a:buClr>
              <a:buChar char="–"/>
              <a:defRPr sz="3400">
                <a:solidFill>
                  <a:srgbClr val="481F72"/>
                </a:solidFill>
                <a:latin typeface="+mn-lt"/>
                <a:ea typeface="+mn-ea"/>
              </a:defRPr>
            </a:lvl4pPr>
            <a:lvl5pPr marL="2208213" indent="-246063" algn="l" defTabSz="981075" rtl="0" eaLnBrk="0" fontAlgn="base" hangingPunct="0">
              <a:spcBef>
                <a:spcPct val="20000"/>
              </a:spcBef>
              <a:spcAft>
                <a:spcPct val="0"/>
              </a:spcAft>
              <a:buClr>
                <a:srgbClr val="D8A919"/>
              </a:buClr>
              <a:buChar char="»"/>
              <a:defRPr sz="3400">
                <a:solidFill>
                  <a:srgbClr val="481F72"/>
                </a:solidFill>
                <a:latin typeface="+mn-lt"/>
                <a:ea typeface="+mn-ea"/>
              </a:defRPr>
            </a:lvl5pPr>
            <a:lvl6pPr marL="2665413" indent="-246063" algn="l" defTabSz="981075" rtl="0" fontAlgn="base">
              <a:spcBef>
                <a:spcPct val="20000"/>
              </a:spcBef>
              <a:spcAft>
                <a:spcPct val="0"/>
              </a:spcAft>
              <a:buClr>
                <a:srgbClr val="D8A919"/>
              </a:buClr>
              <a:buChar char="»"/>
              <a:defRPr sz="3400">
                <a:solidFill>
                  <a:srgbClr val="481F72"/>
                </a:solidFill>
                <a:latin typeface="+mn-lt"/>
                <a:ea typeface="+mn-ea"/>
              </a:defRPr>
            </a:lvl6pPr>
            <a:lvl7pPr marL="3122613" indent="-246063" algn="l" defTabSz="981075" rtl="0" fontAlgn="base">
              <a:spcBef>
                <a:spcPct val="20000"/>
              </a:spcBef>
              <a:spcAft>
                <a:spcPct val="0"/>
              </a:spcAft>
              <a:buClr>
                <a:srgbClr val="D8A919"/>
              </a:buClr>
              <a:buChar char="»"/>
              <a:defRPr sz="3400">
                <a:solidFill>
                  <a:srgbClr val="481F72"/>
                </a:solidFill>
                <a:latin typeface="+mn-lt"/>
                <a:ea typeface="+mn-ea"/>
              </a:defRPr>
            </a:lvl7pPr>
            <a:lvl8pPr marL="3579813" indent="-246063" algn="l" defTabSz="981075" rtl="0" fontAlgn="base">
              <a:spcBef>
                <a:spcPct val="20000"/>
              </a:spcBef>
              <a:spcAft>
                <a:spcPct val="0"/>
              </a:spcAft>
              <a:buClr>
                <a:srgbClr val="D8A919"/>
              </a:buClr>
              <a:buChar char="»"/>
              <a:defRPr sz="3400">
                <a:solidFill>
                  <a:srgbClr val="481F72"/>
                </a:solidFill>
                <a:latin typeface="+mn-lt"/>
                <a:ea typeface="+mn-ea"/>
              </a:defRPr>
            </a:lvl8pPr>
            <a:lvl9pPr marL="4037013" indent="-246063" algn="l" defTabSz="981075" rtl="0" fontAlgn="base">
              <a:spcBef>
                <a:spcPct val="20000"/>
              </a:spcBef>
              <a:spcAft>
                <a:spcPct val="0"/>
              </a:spcAft>
              <a:buClr>
                <a:srgbClr val="D8A919"/>
              </a:buClr>
              <a:buChar char="»"/>
              <a:defRPr sz="3400">
                <a:solidFill>
                  <a:srgbClr val="481F72"/>
                </a:solidFill>
                <a:latin typeface="+mn-lt"/>
                <a:ea typeface="+mn-ea"/>
              </a:defRPr>
            </a:lvl9pPr>
          </a:lstStyle>
          <a:p>
            <a:pPr marL="0" indent="0">
              <a:buFontTx/>
              <a:buNone/>
              <a:defRPr/>
            </a:pPr>
            <a:r>
              <a:rPr lang="en-US" sz="2600" kern="0" dirty="0">
                <a:latin typeface="Calibri" panose="020F0502020204030204" pitchFamily="34" charset="0"/>
              </a:rPr>
              <a:t>A woman is economically empowered when she has both the ability:</a:t>
            </a:r>
          </a:p>
          <a:p>
            <a:pPr marL="0" indent="0">
              <a:buFontTx/>
              <a:buNone/>
              <a:defRPr/>
            </a:pPr>
            <a:endParaRPr lang="en-US" sz="1300" dirty="0">
              <a:latin typeface="Calibri" panose="020F0502020204030204" pitchFamily="34" charset="0"/>
            </a:endParaRPr>
          </a:p>
          <a:p>
            <a:pPr>
              <a:defRPr/>
            </a:pPr>
            <a:r>
              <a:rPr lang="en-US" sz="2600" dirty="0">
                <a:latin typeface="Calibri" panose="020F0502020204030204" pitchFamily="34" charset="0"/>
              </a:rPr>
              <a:t>To </a:t>
            </a:r>
            <a:r>
              <a:rPr lang="en-US" sz="2600" b="1" i="1" dirty="0">
                <a:latin typeface="Calibri" panose="020F0502020204030204" pitchFamily="34" charset="0"/>
              </a:rPr>
              <a:t>succeed and advance economically</a:t>
            </a:r>
          </a:p>
          <a:p>
            <a:pPr lvl="1">
              <a:defRPr/>
            </a:pPr>
            <a:r>
              <a:rPr lang="en-US" sz="2200" dirty="0">
                <a:latin typeface="Calibri" panose="020F0502020204030204" pitchFamily="34" charset="0"/>
              </a:rPr>
              <a:t>women need the skills and resources to compete in markets, as well as fair and equal access to economic institutions</a:t>
            </a:r>
          </a:p>
          <a:p>
            <a:pPr lvl="1">
              <a:defRPr/>
            </a:pPr>
            <a:endParaRPr lang="en-US" sz="1300" dirty="0">
              <a:latin typeface="Calibri" panose="020F0502020204030204" pitchFamily="34" charset="0"/>
            </a:endParaRPr>
          </a:p>
          <a:p>
            <a:pPr>
              <a:defRPr/>
            </a:pPr>
            <a:r>
              <a:rPr lang="en-US" sz="2600" dirty="0">
                <a:latin typeface="Calibri" panose="020F0502020204030204" pitchFamily="34" charset="0"/>
              </a:rPr>
              <a:t>To </a:t>
            </a:r>
            <a:r>
              <a:rPr lang="en-US" sz="2600" b="1" i="1" dirty="0">
                <a:latin typeface="Calibri" panose="020F0502020204030204" pitchFamily="34" charset="0"/>
              </a:rPr>
              <a:t>have the power and agency </a:t>
            </a:r>
            <a:r>
              <a:rPr lang="en-US" sz="2600" dirty="0">
                <a:latin typeface="Calibri" panose="020F0502020204030204" pitchFamily="34" charset="0"/>
              </a:rPr>
              <a:t>to benefit from economic activities</a:t>
            </a:r>
          </a:p>
          <a:p>
            <a:pPr lvl="1">
              <a:defRPr/>
            </a:pPr>
            <a:r>
              <a:rPr lang="en-US" sz="2200" dirty="0">
                <a:latin typeface="Calibri" panose="020F0502020204030204" pitchFamily="34" charset="0"/>
              </a:rPr>
              <a:t>women need to have the ability to make and act on decisions and control resources and profits</a:t>
            </a:r>
          </a:p>
          <a:p>
            <a:pPr>
              <a:defRPr/>
            </a:pPr>
            <a:endParaRPr lang="en-US" sz="2600" b="1" dirty="0">
              <a:latin typeface="Calibri" panose="020F0502020204030204" pitchFamily="34" charset="0"/>
            </a:endParaRPr>
          </a:p>
          <a:p>
            <a:pPr marL="0" indent="0">
              <a:buFontTx/>
              <a:buNone/>
              <a:defRPr/>
            </a:pPr>
            <a:endParaRPr lang="en-US" b="1"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20"/>
          <p:cNvSpPr txBox="1">
            <a:spLocks/>
          </p:cNvSpPr>
          <p:nvPr/>
        </p:nvSpPr>
        <p:spPr bwMode="auto">
          <a:xfrm>
            <a:off x="255588" y="630238"/>
            <a:ext cx="5645150" cy="715962"/>
          </a:xfrm>
          <a:prstGeom prst="rect">
            <a:avLst/>
          </a:prstGeom>
          <a:noFill/>
          <a:ln w="9525">
            <a:noFill/>
            <a:miter lim="800000"/>
            <a:headEnd/>
            <a:tailEnd/>
          </a:ln>
        </p:spPr>
        <p:txBody>
          <a:bodyPr lIns="91431" tIns="45716" rIns="91431" bIns="45716" anchor="ctr"/>
          <a:lstStyle/>
          <a:p>
            <a:pPr defTabSz="981075" eaLnBrk="1" hangingPunct="1">
              <a:buClr>
                <a:srgbClr val="D8A919"/>
              </a:buClr>
            </a:pPr>
            <a:r>
              <a:rPr lang="en-US" altLang="en-US" sz="3400" b="1">
                <a:solidFill>
                  <a:srgbClr val="481F72"/>
                </a:solidFill>
                <a:latin typeface="Calibri" pitchFamily="34" charset="0"/>
                <a:cs typeface="Arial" pitchFamily="34" charset="0"/>
              </a:rPr>
              <a:t>Measuring Women’s Economic Empowerment</a:t>
            </a:r>
          </a:p>
        </p:txBody>
      </p:sp>
      <p:pic>
        <p:nvPicPr>
          <p:cNvPr id="19459" name="Picture 2"/>
          <p:cNvPicPr>
            <a:picLocks noChangeAspect="1" noChangeArrowheads="1"/>
          </p:cNvPicPr>
          <p:nvPr/>
        </p:nvPicPr>
        <p:blipFill>
          <a:blip r:embed="rId3" cstate="print"/>
          <a:srcRect/>
          <a:stretch>
            <a:fillRect/>
          </a:stretch>
        </p:blipFill>
        <p:spPr bwMode="auto">
          <a:xfrm>
            <a:off x="900113" y="1528763"/>
            <a:ext cx="7339012" cy="481965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rot="2327633">
            <a:off x="5942013" y="4543425"/>
            <a:ext cx="1585912" cy="533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ight Arrow 62"/>
          <p:cNvSpPr/>
          <p:nvPr/>
        </p:nvSpPr>
        <p:spPr>
          <a:xfrm>
            <a:off x="114300" y="3400425"/>
            <a:ext cx="7589838" cy="1422400"/>
          </a:xfrm>
          <a:prstGeom prst="rightArrow">
            <a:avLst>
              <a:gd name="adj1" fmla="val 50000"/>
              <a:gd name="adj2" fmla="val 3180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itle 3"/>
          <p:cNvSpPr>
            <a:spLocks noGrp="1"/>
          </p:cNvSpPr>
          <p:nvPr>
            <p:ph type="title"/>
          </p:nvPr>
        </p:nvSpPr>
        <p:spPr>
          <a:xfrm>
            <a:off x="152400" y="292100"/>
            <a:ext cx="6400800" cy="1143000"/>
          </a:xfrm>
        </p:spPr>
        <p:txBody>
          <a:bodyPr>
            <a:normAutofit fontScale="90000"/>
          </a:bodyPr>
          <a:lstStyle/>
          <a:p>
            <a:pPr algn="l" eaLnBrk="1" hangingPunct="1">
              <a:defRPr/>
            </a:pPr>
            <a:r>
              <a:rPr lang="en-US" sz="2400" b="1" u="sng" dirty="0" smtClean="0">
                <a:solidFill>
                  <a:schemeClr val="tx1"/>
                </a:solidFill>
                <a:latin typeface="Calibri" pitchFamily="34" charset="0"/>
                <a:cs typeface="Calibri" pitchFamily="34" charset="0"/>
              </a:rPr>
              <a:t>Social Impact Conceptual Framework- PATHWAY 1: </a:t>
            </a:r>
            <a:r>
              <a:rPr lang="en-US" sz="6600" dirty="0" smtClean="0">
                <a:solidFill>
                  <a:schemeClr val="tx1"/>
                </a:solidFill>
                <a:latin typeface="HelveticaNeueLT Std" panose="020B0604020202020204" pitchFamily="34" charset="0"/>
                <a:cs typeface="Calibri" pitchFamily="34" charset="0"/>
              </a:rPr>
              <a:t/>
            </a:r>
            <a:br>
              <a:rPr lang="en-US" sz="6600" dirty="0" smtClean="0">
                <a:solidFill>
                  <a:schemeClr val="tx1"/>
                </a:solidFill>
                <a:latin typeface="HelveticaNeueLT Std" panose="020B0604020202020204" pitchFamily="34" charset="0"/>
                <a:cs typeface="Calibri" pitchFamily="34" charset="0"/>
              </a:rPr>
            </a:br>
            <a:r>
              <a:rPr lang="en-US" sz="2000" dirty="0" smtClean="0">
                <a:solidFill>
                  <a:schemeClr val="tx1"/>
                </a:solidFill>
                <a:latin typeface="Calibri" pitchFamily="34" charset="0"/>
                <a:cs typeface="Calibri" pitchFamily="34" charset="0"/>
              </a:rPr>
              <a:t>How </a:t>
            </a:r>
            <a:r>
              <a:rPr lang="en-US" sz="2000" b="1" dirty="0" smtClean="0">
                <a:solidFill>
                  <a:schemeClr val="tx1"/>
                </a:solidFill>
                <a:latin typeface="Calibri" pitchFamily="34" charset="0"/>
                <a:cs typeface="Calibri" pitchFamily="34" charset="0"/>
              </a:rPr>
              <a:t>involvement of </a:t>
            </a:r>
            <a:r>
              <a:rPr lang="en-US" sz="2000" b="1" dirty="0" smtClean="0">
                <a:solidFill>
                  <a:srgbClr val="7030A0"/>
                </a:solidFill>
                <a:latin typeface="Calibri" pitchFamily="34" charset="0"/>
                <a:cs typeface="Calibri" pitchFamily="34" charset="0"/>
              </a:rPr>
              <a:t>women</a:t>
            </a:r>
            <a:r>
              <a:rPr lang="en-US" sz="2000" b="1" dirty="0" smtClean="0">
                <a:solidFill>
                  <a:schemeClr val="tx1"/>
                </a:solidFill>
                <a:latin typeface="Calibri" pitchFamily="34" charset="0"/>
                <a:cs typeface="Calibri" pitchFamily="34" charset="0"/>
              </a:rPr>
              <a:t> in the clean cooking value chain </a:t>
            </a:r>
            <a:r>
              <a:rPr lang="en-US" sz="2000" dirty="0" smtClean="0">
                <a:latin typeface="Calibri" pitchFamily="34" charset="0"/>
                <a:cs typeface="Calibri" pitchFamily="34" charset="0"/>
              </a:rPr>
              <a:t>enhances</a:t>
            </a:r>
            <a:r>
              <a:rPr lang="en-US" sz="2000" dirty="0" smtClean="0">
                <a:solidFill>
                  <a:schemeClr val="tx1"/>
                </a:solidFill>
                <a:latin typeface="Calibri" pitchFamily="34" charset="0"/>
                <a:cs typeface="Calibri" pitchFamily="34" charset="0"/>
              </a:rPr>
              <a:t> </a:t>
            </a:r>
            <a:r>
              <a:rPr lang="en-US" sz="2000" b="1" dirty="0" smtClean="0">
                <a:solidFill>
                  <a:srgbClr val="7030A0"/>
                </a:solidFill>
                <a:latin typeface="Calibri" pitchFamily="34" charset="0"/>
                <a:cs typeface="Calibri" pitchFamily="34" charset="0"/>
              </a:rPr>
              <a:t>women’s </a:t>
            </a:r>
            <a:r>
              <a:rPr lang="en-US" sz="2000" b="1" dirty="0">
                <a:solidFill>
                  <a:srgbClr val="7030A0"/>
                </a:solidFill>
                <a:latin typeface="Calibri" pitchFamily="34" charset="0"/>
                <a:cs typeface="Calibri" pitchFamily="34" charset="0"/>
              </a:rPr>
              <a:t>social and economic empowerment</a:t>
            </a:r>
          </a:p>
        </p:txBody>
      </p:sp>
      <p:sp>
        <p:nvSpPr>
          <p:cNvPr id="5" name="Rectangle 4"/>
          <p:cNvSpPr/>
          <p:nvPr/>
        </p:nvSpPr>
        <p:spPr>
          <a:xfrm>
            <a:off x="2667000" y="2498725"/>
            <a:ext cx="2057400" cy="344488"/>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Employment</a:t>
            </a:r>
          </a:p>
        </p:txBody>
      </p:sp>
      <p:sp>
        <p:nvSpPr>
          <p:cNvPr id="7" name="Rectangle 6"/>
          <p:cNvSpPr/>
          <p:nvPr/>
        </p:nvSpPr>
        <p:spPr>
          <a:xfrm>
            <a:off x="104775" y="2360613"/>
            <a:ext cx="2198688" cy="347662"/>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investors</a:t>
            </a:r>
          </a:p>
        </p:txBody>
      </p:sp>
      <p:sp>
        <p:nvSpPr>
          <p:cNvPr id="8" name="Rectangle 7"/>
          <p:cNvSpPr/>
          <p:nvPr/>
        </p:nvSpPr>
        <p:spPr>
          <a:xfrm>
            <a:off x="109538" y="3884613"/>
            <a:ext cx="2189162" cy="479425"/>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 production of clean fuels and/or stoves</a:t>
            </a:r>
          </a:p>
        </p:txBody>
      </p:sp>
      <p:sp>
        <p:nvSpPr>
          <p:cNvPr id="9" name="Rectangle 8"/>
          <p:cNvSpPr/>
          <p:nvPr/>
        </p:nvSpPr>
        <p:spPr>
          <a:xfrm>
            <a:off x="104775" y="4448175"/>
            <a:ext cx="2198688" cy="503238"/>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 distribution of clean fuels and/or stoves</a:t>
            </a:r>
          </a:p>
        </p:txBody>
      </p:sp>
      <p:sp>
        <p:nvSpPr>
          <p:cNvPr id="10" name="Rectangle 9"/>
          <p:cNvSpPr/>
          <p:nvPr/>
        </p:nvSpPr>
        <p:spPr>
          <a:xfrm>
            <a:off x="2667000" y="3889375"/>
            <a:ext cx="2057400" cy="387350"/>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Business &amp; social networks</a:t>
            </a:r>
          </a:p>
        </p:txBody>
      </p:sp>
      <p:sp>
        <p:nvSpPr>
          <p:cNvPr id="11" name="Rectangle 10"/>
          <p:cNvSpPr/>
          <p:nvPr/>
        </p:nvSpPr>
        <p:spPr>
          <a:xfrm>
            <a:off x="2667000" y="3386138"/>
            <a:ext cx="2057400" cy="412750"/>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Technical &amp; business skills</a:t>
            </a:r>
          </a:p>
        </p:txBody>
      </p:sp>
      <p:sp>
        <p:nvSpPr>
          <p:cNvPr id="12" name="Rectangle 11"/>
          <p:cNvSpPr/>
          <p:nvPr/>
        </p:nvSpPr>
        <p:spPr>
          <a:xfrm>
            <a:off x="2667000" y="2933700"/>
            <a:ext cx="2057400" cy="363538"/>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Income</a:t>
            </a:r>
          </a:p>
        </p:txBody>
      </p:sp>
      <p:sp>
        <p:nvSpPr>
          <p:cNvPr id="13" name="Rectangle 12"/>
          <p:cNvSpPr/>
          <p:nvPr/>
        </p:nvSpPr>
        <p:spPr>
          <a:xfrm>
            <a:off x="2667000" y="4857750"/>
            <a:ext cx="2057400" cy="487363"/>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Knowledge of environmental/ health benefits </a:t>
            </a:r>
          </a:p>
        </p:txBody>
      </p:sp>
      <p:sp>
        <p:nvSpPr>
          <p:cNvPr id="14" name="Rectangle 13"/>
          <p:cNvSpPr/>
          <p:nvPr/>
        </p:nvSpPr>
        <p:spPr>
          <a:xfrm>
            <a:off x="2667000" y="5435600"/>
            <a:ext cx="2057400" cy="430213"/>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Expanded access to capital/credit </a:t>
            </a:r>
          </a:p>
        </p:txBody>
      </p:sp>
      <p:sp>
        <p:nvSpPr>
          <p:cNvPr id="15" name="Rectangle 14"/>
          <p:cNvSpPr/>
          <p:nvPr/>
        </p:nvSpPr>
        <p:spPr>
          <a:xfrm>
            <a:off x="104775" y="5613400"/>
            <a:ext cx="2198688" cy="481013"/>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as borrowers (supply-side)</a:t>
            </a:r>
          </a:p>
        </p:txBody>
      </p:sp>
      <p:sp>
        <p:nvSpPr>
          <p:cNvPr id="16" name="Rectangle 15"/>
          <p:cNvSpPr/>
          <p:nvPr/>
        </p:nvSpPr>
        <p:spPr>
          <a:xfrm>
            <a:off x="5214938" y="2933700"/>
            <a:ext cx="1595437" cy="2501900"/>
          </a:xfrm>
          <a:prstGeom prst="rect">
            <a:avLst/>
          </a:prstGeom>
          <a:solidFill>
            <a:srgbClr val="6633CC"/>
          </a:solidFill>
          <a:ln w="25400" cap="flat" cmpd="sng" algn="ctr">
            <a:solidFill>
              <a:srgbClr val="BBE0E3">
                <a:shade val="50000"/>
              </a:srgbClr>
            </a:solidFill>
            <a:prstDash val="solid"/>
          </a:ln>
          <a:effectLst/>
        </p:spPr>
        <p:txBody>
          <a:bodyPr anchor="ctr"/>
          <a:lstStyle/>
          <a:p>
            <a:pPr algn="ctr">
              <a:defRPr/>
            </a:pPr>
            <a:endParaRPr lang="en-US" sz="1350" b="1" kern="0" dirty="0">
              <a:solidFill>
                <a:srgbClr val="FFFFFF"/>
              </a:solidFill>
              <a:latin typeface="Arial" charset="0"/>
              <a:ea typeface="ＭＳ Ｐゴシック" pitchFamily="1" charset="-128"/>
            </a:endParaRPr>
          </a:p>
          <a:p>
            <a:pPr algn="ctr">
              <a:defRPr/>
            </a:pPr>
            <a:endParaRPr lang="en-US" sz="1100" b="1" kern="0" dirty="0">
              <a:solidFill>
                <a:srgbClr val="FFFFFF"/>
              </a:solidFill>
              <a:latin typeface="Arial" charset="0"/>
              <a:ea typeface="ＭＳ Ｐゴシック" pitchFamily="1" charset="-128"/>
            </a:endParaRPr>
          </a:p>
          <a:p>
            <a:pPr>
              <a:defRPr/>
            </a:pPr>
            <a:r>
              <a:rPr lang="en-US" sz="1200" b="1" kern="0" dirty="0">
                <a:solidFill>
                  <a:srgbClr val="FFFFFF"/>
                </a:solidFill>
                <a:latin typeface="Arial" charset="0"/>
                <a:ea typeface="ＭＳ Ｐゴシック"/>
              </a:rPr>
              <a:t>Enhanced voice/ participation</a:t>
            </a:r>
          </a:p>
          <a:p>
            <a:pPr>
              <a:defRPr/>
            </a:pPr>
            <a:endParaRPr lang="en-US" sz="1000" b="1" kern="0" dirty="0">
              <a:solidFill>
                <a:srgbClr val="FFFFFF"/>
              </a:solidFill>
              <a:latin typeface="Arial" charset="0"/>
              <a:ea typeface="ＭＳ Ｐゴシック"/>
            </a:endParaRPr>
          </a:p>
          <a:p>
            <a:pPr>
              <a:defRPr/>
            </a:pPr>
            <a:r>
              <a:rPr lang="en-US" sz="1200" b="1" kern="0" dirty="0">
                <a:solidFill>
                  <a:srgbClr val="FFFFFF"/>
                </a:solidFill>
                <a:latin typeface="Arial" charset="0"/>
                <a:ea typeface="ＭＳ Ｐゴシック"/>
              </a:rPr>
              <a:t>Improved self-confidence &amp; self-efficacy </a:t>
            </a:r>
          </a:p>
          <a:p>
            <a:pPr>
              <a:defRPr/>
            </a:pPr>
            <a:endParaRPr lang="en-US" sz="1400" b="1" kern="0" dirty="0">
              <a:solidFill>
                <a:srgbClr val="FFFFFF"/>
              </a:solidFill>
              <a:latin typeface="Arial" charset="0"/>
              <a:ea typeface="ＭＳ Ｐゴシック"/>
            </a:endParaRPr>
          </a:p>
          <a:p>
            <a:pPr>
              <a:defRPr/>
            </a:pPr>
            <a:r>
              <a:rPr lang="en-US" sz="1200" b="1" kern="0" dirty="0">
                <a:solidFill>
                  <a:srgbClr val="FFFFFF"/>
                </a:solidFill>
                <a:latin typeface="Arial" charset="0"/>
                <a:ea typeface="ＭＳ Ｐゴシック"/>
              </a:rPr>
              <a:t>Increased decision-making and control over resources</a:t>
            </a:r>
          </a:p>
          <a:p>
            <a:pPr>
              <a:defRPr/>
            </a:pPr>
            <a:endParaRPr lang="en-US" sz="1400" b="1" kern="0" dirty="0">
              <a:solidFill>
                <a:srgbClr val="FFFFFF"/>
              </a:solidFill>
              <a:latin typeface="Arial" charset="0"/>
              <a:ea typeface="ＭＳ Ｐゴシック"/>
            </a:endParaRPr>
          </a:p>
          <a:p>
            <a:pPr>
              <a:defRPr/>
            </a:pPr>
            <a:r>
              <a:rPr lang="en-US" sz="1200" b="1" kern="0" dirty="0">
                <a:solidFill>
                  <a:srgbClr val="FFFFFF"/>
                </a:solidFill>
                <a:latin typeface="Arial" charset="0"/>
                <a:ea typeface="ＭＳ Ｐゴシック"/>
              </a:rPr>
              <a:t>Improved status</a:t>
            </a:r>
            <a:endParaRPr lang="en-US" sz="1400" b="1" kern="0" dirty="0">
              <a:solidFill>
                <a:srgbClr val="FFFFFF"/>
              </a:solidFill>
              <a:latin typeface="Arial" charset="0"/>
              <a:ea typeface="ＭＳ Ｐゴシック"/>
            </a:endParaRPr>
          </a:p>
          <a:p>
            <a:pPr>
              <a:defRPr/>
            </a:pPr>
            <a:endParaRPr lang="en-US" sz="1400" kern="0" dirty="0">
              <a:solidFill>
                <a:srgbClr val="FFFFFF"/>
              </a:solidFill>
              <a:latin typeface="Arial"/>
              <a:ea typeface="ＭＳ Ｐゴシック"/>
            </a:endParaRPr>
          </a:p>
          <a:p>
            <a:pPr algn="ctr">
              <a:defRPr/>
            </a:pPr>
            <a:endParaRPr lang="en-US" sz="1300" b="1" kern="0" dirty="0">
              <a:solidFill>
                <a:srgbClr val="FFFFFF"/>
              </a:solidFill>
              <a:latin typeface="Arial" charset="0"/>
              <a:ea typeface="ＭＳ Ｐゴシック"/>
              <a:cs typeface="Calibri" pitchFamily="34" charset="0"/>
            </a:endParaRPr>
          </a:p>
        </p:txBody>
      </p:sp>
      <p:sp>
        <p:nvSpPr>
          <p:cNvPr id="17" name="Rectangle 16"/>
          <p:cNvSpPr/>
          <p:nvPr/>
        </p:nvSpPr>
        <p:spPr>
          <a:xfrm>
            <a:off x="7696200" y="5229225"/>
            <a:ext cx="1371600" cy="1476375"/>
          </a:xfrm>
          <a:prstGeom prst="rect">
            <a:avLst/>
          </a:prstGeom>
          <a:solidFill>
            <a:schemeClr val="accent5">
              <a:lumMod val="50000"/>
              <a:alpha val="80000"/>
            </a:schemeClr>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Adoption of clean cooking solutions</a:t>
            </a:r>
          </a:p>
        </p:txBody>
      </p:sp>
      <p:sp>
        <p:nvSpPr>
          <p:cNvPr id="18" name="Rectangle 17"/>
          <p:cNvSpPr/>
          <p:nvPr/>
        </p:nvSpPr>
        <p:spPr>
          <a:xfrm>
            <a:off x="109538" y="5027613"/>
            <a:ext cx="2187575" cy="501650"/>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 after-sales service of clean stoves</a:t>
            </a:r>
          </a:p>
        </p:txBody>
      </p:sp>
      <p:sp>
        <p:nvSpPr>
          <p:cNvPr id="21" name="Rectangle 20"/>
          <p:cNvSpPr/>
          <p:nvPr/>
        </p:nvSpPr>
        <p:spPr>
          <a:xfrm>
            <a:off x="2667000" y="4367213"/>
            <a:ext cx="2057400" cy="401637"/>
          </a:xfrm>
          <a:prstGeom prst="rect">
            <a:avLst/>
          </a:prstGeom>
          <a:solidFill>
            <a:srgbClr val="BBE0E3"/>
          </a:solidFill>
          <a:ln w="25400" cap="flat" cmpd="sng" algn="ctr">
            <a:solidFill>
              <a:srgbClr val="6633CC"/>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Agency</a:t>
            </a:r>
            <a:r>
              <a:rPr lang="en-US" sz="1200" b="1" kern="0" dirty="0">
                <a:solidFill>
                  <a:srgbClr val="000000"/>
                </a:solidFill>
                <a:latin typeface="Arial" charset="0"/>
                <a:ea typeface="ＭＳ Ｐゴシック"/>
                <a:cs typeface="Calibri" pitchFamily="34" charset="0"/>
              </a:rPr>
              <a:t> </a:t>
            </a:r>
          </a:p>
        </p:txBody>
      </p:sp>
      <p:sp>
        <p:nvSpPr>
          <p:cNvPr id="29" name="Rounded Rectangle 28"/>
          <p:cNvSpPr/>
          <p:nvPr/>
        </p:nvSpPr>
        <p:spPr bwMode="auto">
          <a:xfrm>
            <a:off x="473075" y="1600200"/>
            <a:ext cx="1460500" cy="5334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Involvement of Women</a:t>
            </a:r>
            <a:endParaRPr lang="en-US" sz="1200" b="1" kern="0" dirty="0">
              <a:solidFill>
                <a:srgbClr val="000000"/>
              </a:solidFill>
              <a:latin typeface="Arial" charset="0"/>
              <a:ea typeface="ＭＳ Ｐゴシック" pitchFamily="1" charset="-128"/>
            </a:endParaRPr>
          </a:p>
        </p:txBody>
      </p:sp>
      <p:sp>
        <p:nvSpPr>
          <p:cNvPr id="31" name="Right Arrow 30"/>
          <p:cNvSpPr/>
          <p:nvPr/>
        </p:nvSpPr>
        <p:spPr bwMode="auto">
          <a:xfrm>
            <a:off x="2166938" y="1733550"/>
            <a:ext cx="511175"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32" name="Rectangle 31"/>
          <p:cNvSpPr/>
          <p:nvPr/>
        </p:nvSpPr>
        <p:spPr>
          <a:xfrm>
            <a:off x="109538" y="3275013"/>
            <a:ext cx="2189162" cy="525462"/>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 selection &amp; design of clean cooking products</a:t>
            </a:r>
          </a:p>
        </p:txBody>
      </p:sp>
      <p:sp>
        <p:nvSpPr>
          <p:cNvPr id="33" name="Rounded Rectangle 32"/>
          <p:cNvSpPr/>
          <p:nvPr/>
        </p:nvSpPr>
        <p:spPr bwMode="auto">
          <a:xfrm>
            <a:off x="2949575" y="1600200"/>
            <a:ext cx="1492250" cy="5334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Components of Empowerment</a:t>
            </a:r>
            <a:endParaRPr lang="en-US" sz="1200" b="1" kern="0" dirty="0">
              <a:solidFill>
                <a:srgbClr val="000000"/>
              </a:solidFill>
              <a:latin typeface="Arial" charset="0"/>
              <a:ea typeface="ＭＳ Ｐゴシック" pitchFamily="1" charset="-128"/>
            </a:endParaRPr>
          </a:p>
        </p:txBody>
      </p:sp>
      <p:sp>
        <p:nvSpPr>
          <p:cNvPr id="34" name="Rounded Rectangle 33"/>
          <p:cNvSpPr/>
          <p:nvPr/>
        </p:nvSpPr>
        <p:spPr bwMode="auto">
          <a:xfrm>
            <a:off x="5300663" y="1600200"/>
            <a:ext cx="1423987" cy="5334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Outcomes of Empowerment</a:t>
            </a:r>
            <a:endParaRPr lang="en-US" sz="1200" b="1" kern="0" dirty="0">
              <a:solidFill>
                <a:srgbClr val="000000"/>
              </a:solidFill>
              <a:latin typeface="Arial" charset="0"/>
              <a:ea typeface="ＭＳ Ｐゴシック" pitchFamily="1" charset="-128"/>
            </a:endParaRPr>
          </a:p>
        </p:txBody>
      </p:sp>
      <p:sp>
        <p:nvSpPr>
          <p:cNvPr id="35" name="Rectangle 34"/>
          <p:cNvSpPr/>
          <p:nvPr/>
        </p:nvSpPr>
        <p:spPr>
          <a:xfrm>
            <a:off x="107950" y="2789238"/>
            <a:ext cx="2192338" cy="409575"/>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SME owners &amp; executives</a:t>
            </a:r>
          </a:p>
        </p:txBody>
      </p:sp>
      <p:sp>
        <p:nvSpPr>
          <p:cNvPr id="37" name="Flowchart: Manual Operation 36"/>
          <p:cNvSpPr/>
          <p:nvPr/>
        </p:nvSpPr>
        <p:spPr>
          <a:xfrm rot="7270126">
            <a:off x="6865938" y="5070475"/>
            <a:ext cx="1341438" cy="630237"/>
          </a:xfrm>
          <a:prstGeom prst="flowChartManualOperation">
            <a:avLst/>
          </a:prstGeom>
          <a:solidFill>
            <a:schemeClr val="bg1">
              <a:lumMod val="85000"/>
            </a:schemeClr>
          </a:solidFill>
          <a:ln>
            <a:solidFill>
              <a:srgbClr val="66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1530" name="TextBox 37"/>
          <p:cNvSpPr txBox="1">
            <a:spLocks noChangeArrowheads="1"/>
          </p:cNvSpPr>
          <p:nvPr/>
        </p:nvSpPr>
        <p:spPr bwMode="auto">
          <a:xfrm rot="-3541745">
            <a:off x="7115175" y="5159375"/>
            <a:ext cx="936625" cy="492125"/>
          </a:xfrm>
          <a:prstGeom prst="rect">
            <a:avLst/>
          </a:prstGeom>
          <a:noFill/>
          <a:ln w="9525">
            <a:noFill/>
            <a:miter lim="800000"/>
            <a:headEnd/>
            <a:tailEnd/>
          </a:ln>
        </p:spPr>
        <p:txBody>
          <a:bodyPr>
            <a:spAutoFit/>
          </a:bodyPr>
          <a:lstStyle/>
          <a:p>
            <a:pPr algn="ctr"/>
            <a:r>
              <a:rPr lang="en-US" altLang="en-US" sz="1300" b="1">
                <a:solidFill>
                  <a:srgbClr val="000000"/>
                </a:solidFill>
                <a:cs typeface="Arial" pitchFamily="34" charset="0"/>
              </a:rPr>
              <a:t>Multiplier Effect</a:t>
            </a:r>
          </a:p>
        </p:txBody>
      </p:sp>
      <p:sp>
        <p:nvSpPr>
          <p:cNvPr id="42" name="Rectangle 41"/>
          <p:cNvSpPr/>
          <p:nvPr/>
        </p:nvSpPr>
        <p:spPr>
          <a:xfrm>
            <a:off x="5014913" y="6067425"/>
            <a:ext cx="1995487" cy="633413"/>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Financing options targeted to women as consumers</a:t>
            </a:r>
          </a:p>
        </p:txBody>
      </p:sp>
      <p:sp>
        <p:nvSpPr>
          <p:cNvPr id="44" name="Right Arrow 43"/>
          <p:cNvSpPr/>
          <p:nvPr/>
        </p:nvSpPr>
        <p:spPr bwMode="auto">
          <a:xfrm>
            <a:off x="4592638" y="1733550"/>
            <a:ext cx="512762"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45" name="Right Bracket 44"/>
          <p:cNvSpPr/>
          <p:nvPr/>
        </p:nvSpPr>
        <p:spPr>
          <a:xfrm>
            <a:off x="2152650" y="2235200"/>
            <a:ext cx="255588" cy="3962400"/>
          </a:xfrm>
          <a:prstGeom prst="rightBracket">
            <a:avLst/>
          </a:prstGeom>
          <a:ln w="22225">
            <a:solidFill>
              <a:srgbClr val="3C8C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5" name="Straight Arrow Connector 64"/>
          <p:cNvCxnSpPr/>
          <p:nvPr/>
        </p:nvCxnSpPr>
        <p:spPr>
          <a:xfrm>
            <a:off x="2408238" y="26670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408238" y="30988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408238" y="35814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408238" y="40386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408238" y="45720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408238" y="51054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408238" y="56388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72" name="Right Bracket 71"/>
          <p:cNvSpPr/>
          <p:nvPr/>
        </p:nvSpPr>
        <p:spPr>
          <a:xfrm>
            <a:off x="4572000" y="2387600"/>
            <a:ext cx="273050" cy="3581400"/>
          </a:xfrm>
          <a:prstGeom prst="rightBracket">
            <a:avLst/>
          </a:prstGeom>
          <a:ln w="22225">
            <a:solidFill>
              <a:srgbClr val="3C8C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3" name="Straight Arrow Connector 72"/>
          <p:cNvCxnSpPr>
            <a:stCxn id="72" idx="2"/>
            <a:endCxn id="16" idx="1"/>
          </p:cNvCxnSpPr>
          <p:nvPr/>
        </p:nvCxnSpPr>
        <p:spPr>
          <a:xfrm>
            <a:off x="4845050" y="4178300"/>
            <a:ext cx="369888" cy="635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727950" y="3463925"/>
            <a:ext cx="1320800" cy="1295400"/>
          </a:xfrm>
          <a:prstGeom prst="rect">
            <a:avLst/>
          </a:prstGeom>
          <a:solidFill>
            <a:srgbClr val="66009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rPr>
              <a:t>Women’s enhanced social &amp; economic empowerment</a:t>
            </a:r>
            <a:endParaRPr lang="en-US" sz="1300" kern="0" dirty="0">
              <a:solidFill>
                <a:srgbClr val="FFFFFF"/>
              </a:solidFill>
              <a:latin typeface="Arial"/>
              <a:ea typeface="ＭＳ Ｐゴシック"/>
            </a:endParaRPr>
          </a:p>
        </p:txBody>
      </p:sp>
      <p:sp>
        <p:nvSpPr>
          <p:cNvPr id="43" name="Rounded Rectangle 42"/>
          <p:cNvSpPr/>
          <p:nvPr/>
        </p:nvSpPr>
        <p:spPr bwMode="auto">
          <a:xfrm>
            <a:off x="7708900" y="1676400"/>
            <a:ext cx="1358900" cy="381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Ultimate Goal</a:t>
            </a:r>
            <a:endParaRPr lang="en-US" sz="1200" b="1" kern="0" dirty="0">
              <a:solidFill>
                <a:srgbClr val="000000"/>
              </a:solidFill>
              <a:latin typeface="Arial" charset="0"/>
              <a:ea typeface="ＭＳ Ｐゴシック" pitchFamily="1" charset="-128"/>
            </a:endParaRPr>
          </a:p>
        </p:txBody>
      </p:sp>
      <p:sp>
        <p:nvSpPr>
          <p:cNvPr id="46" name="Right Arrow 45"/>
          <p:cNvSpPr/>
          <p:nvPr/>
        </p:nvSpPr>
        <p:spPr bwMode="auto">
          <a:xfrm>
            <a:off x="6954838" y="1752600"/>
            <a:ext cx="512762"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cxnSp>
        <p:nvCxnSpPr>
          <p:cNvPr id="49" name="Straight Arrow Connector 48"/>
          <p:cNvCxnSpPr>
            <a:stCxn id="42" idx="3"/>
          </p:cNvCxnSpPr>
          <p:nvPr/>
        </p:nvCxnSpPr>
        <p:spPr>
          <a:xfrm flipV="1">
            <a:off x="7010400" y="6372225"/>
            <a:ext cx="685800" cy="1270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47" name="Oval 46"/>
          <p:cNvSpPr/>
          <p:nvPr/>
        </p:nvSpPr>
        <p:spPr>
          <a:xfrm>
            <a:off x="0" y="1371600"/>
            <a:ext cx="2514600" cy="533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0.00833 3.33333E-6 L 0.27726 3.33333E-6 " pathEditMode="relative" rAng="0" ptsTypes="AA">
                                      <p:cBhvr>
                                        <p:cTn id="13" dur="2000" fill="hold"/>
                                        <p:tgtEl>
                                          <p:spTgt spid="47"/>
                                        </p:tgtEl>
                                        <p:attrNameLst>
                                          <p:attrName>ppt_x</p:attrName>
                                          <p:attrName>ppt_y</p:attrName>
                                        </p:attrNameLst>
                                      </p:cBhvr>
                                      <p:rCtr x="143" y="0"/>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path" presetSubtype="0" accel="50000" decel="50000" fill="hold" grpId="2" nodeType="clickEffect">
                                  <p:stCondLst>
                                    <p:cond delay="0"/>
                                  </p:stCondLst>
                                  <p:childTnLst>
                                    <p:animMotion origin="layout" path="M 0.27726 3.33333E-6 L 0.53333 3.33333E-6 " pathEditMode="relative" rAng="0" ptsTypes="AA">
                                      <p:cBhvr>
                                        <p:cTn id="17" dur="2000" fill="hold"/>
                                        <p:tgtEl>
                                          <p:spTgt spid="47"/>
                                        </p:tgtEl>
                                        <p:attrNameLst>
                                          <p:attrName>ppt_x</p:attrName>
                                          <p:attrName>ppt_y</p:attrName>
                                        </p:attrNameLst>
                                      </p:cBhvr>
                                      <p:rCtr x="128" y="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path" presetSubtype="0" accel="50000" decel="50000" fill="hold" grpId="3" nodeType="clickEffect">
                                  <p:stCondLst>
                                    <p:cond delay="0"/>
                                  </p:stCondLst>
                                  <p:childTnLst>
                                    <p:animMotion origin="layout" path="M 0.53333 3.33333E-6 L 0.78107 3.33333E-6 " pathEditMode="relative" rAng="0" ptsTypes="AA">
                                      <p:cBhvr>
                                        <p:cTn id="21" dur="2000" fill="hold"/>
                                        <p:tgtEl>
                                          <p:spTgt spid="47"/>
                                        </p:tgtEl>
                                        <p:attrNameLst>
                                          <p:attrName>ppt_x</p:attrName>
                                          <p:attrName>ppt_y</p:attrName>
                                        </p:attrNameLst>
                                      </p:cBhvr>
                                      <p:rCtr x="1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47" grpId="2" animBg="1"/>
      <p:bldP spid="47" grpId="3"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127000" y="228600"/>
            <a:ext cx="6127750" cy="1143000"/>
          </a:xfrm>
        </p:spPr>
        <p:txBody>
          <a:bodyPr/>
          <a:lstStyle/>
          <a:p>
            <a:pPr algn="l" eaLnBrk="1" hangingPunct="1"/>
            <a:r>
              <a:rPr lang="en-US" altLang="en-US" sz="2200" b="1" u="sng" smtClean="0">
                <a:solidFill>
                  <a:schemeClr val="tx1"/>
                </a:solidFill>
                <a:latin typeface="Calibri" pitchFamily="34" charset="0"/>
              </a:rPr>
              <a:t>Social Impact Conceptual Framework- PATHWAY 2: </a:t>
            </a:r>
            <a:r>
              <a:rPr lang="en-US" altLang="en-US" sz="2000" u="sng" smtClean="0">
                <a:solidFill>
                  <a:schemeClr val="tx1"/>
                </a:solidFill>
                <a:latin typeface="Calibri" pitchFamily="34" charset="0"/>
              </a:rPr>
              <a:t/>
            </a:r>
            <a:br>
              <a:rPr lang="en-US" altLang="en-US" sz="2000" u="sng" smtClean="0">
                <a:solidFill>
                  <a:schemeClr val="tx1"/>
                </a:solidFill>
                <a:latin typeface="Calibri" pitchFamily="34" charset="0"/>
              </a:rPr>
            </a:br>
            <a:r>
              <a:rPr lang="en-US" altLang="en-US" sz="1800" smtClean="0">
                <a:solidFill>
                  <a:schemeClr val="tx1"/>
                </a:solidFill>
                <a:latin typeface="Calibri" pitchFamily="34" charset="0"/>
              </a:rPr>
              <a:t>How </a:t>
            </a:r>
            <a:r>
              <a:rPr lang="en-US" altLang="en-US" sz="1800" b="1" smtClean="0">
                <a:solidFill>
                  <a:schemeClr val="tx1"/>
                </a:solidFill>
                <a:latin typeface="Calibri" pitchFamily="34" charset="0"/>
              </a:rPr>
              <a:t>adoption </a:t>
            </a:r>
            <a:r>
              <a:rPr lang="en-US" altLang="en-US" sz="1800" smtClean="0">
                <a:solidFill>
                  <a:schemeClr val="tx1"/>
                </a:solidFill>
                <a:latin typeface="Calibri" pitchFamily="34" charset="0"/>
              </a:rPr>
              <a:t>of clean cooking solutions translates into improvements in </a:t>
            </a:r>
            <a:r>
              <a:rPr lang="en-US" altLang="en-US" sz="1800" b="1" smtClean="0">
                <a:solidFill>
                  <a:schemeClr val="tx1"/>
                </a:solidFill>
                <a:latin typeface="Calibri" pitchFamily="34" charset="0"/>
              </a:rPr>
              <a:t>households’ social &amp; economic well-being</a:t>
            </a:r>
          </a:p>
        </p:txBody>
      </p:sp>
      <p:sp>
        <p:nvSpPr>
          <p:cNvPr id="7" name="Trapezoid 6"/>
          <p:cNvSpPr/>
          <p:nvPr/>
        </p:nvSpPr>
        <p:spPr>
          <a:xfrm rot="5400000">
            <a:off x="4970463" y="4092575"/>
            <a:ext cx="4073525" cy="263525"/>
          </a:xfrm>
          <a:prstGeom prst="trapezoid">
            <a:avLst>
              <a:gd name="adj" fmla="val 477894"/>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200" y="3267075"/>
            <a:ext cx="914400" cy="1358900"/>
          </a:xfrm>
          <a:prstGeom prst="rect">
            <a:avLst/>
          </a:prstGeom>
          <a:solidFill>
            <a:srgbClr val="4760C9">
              <a:alpha val="80000"/>
            </a:srgb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300" b="1" kern="0" dirty="0">
                <a:solidFill>
                  <a:srgbClr val="FFFFFF"/>
                </a:solidFill>
                <a:latin typeface="Calibri" pitchFamily="34" charset="0"/>
                <a:ea typeface="ＭＳ Ｐゴシック"/>
                <a:cs typeface="Calibri" pitchFamily="34" charset="0"/>
              </a:rPr>
              <a:t>Adoption of clean cooking solutions</a:t>
            </a:r>
          </a:p>
        </p:txBody>
      </p:sp>
      <p:sp>
        <p:nvSpPr>
          <p:cNvPr id="9" name="Rectangle 8"/>
          <p:cNvSpPr/>
          <p:nvPr/>
        </p:nvSpPr>
        <p:spPr>
          <a:xfrm>
            <a:off x="4876800" y="4033838"/>
            <a:ext cx="1998663" cy="42862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Increased time spent on leisure activities</a:t>
            </a:r>
          </a:p>
        </p:txBody>
      </p:sp>
      <p:sp>
        <p:nvSpPr>
          <p:cNvPr id="10" name="Rectangle 9"/>
          <p:cNvSpPr/>
          <p:nvPr/>
        </p:nvSpPr>
        <p:spPr>
          <a:xfrm>
            <a:off x="2836863" y="3379788"/>
            <a:ext cx="1638300" cy="45402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Time spent cooking</a:t>
            </a:r>
          </a:p>
        </p:txBody>
      </p:sp>
      <p:sp>
        <p:nvSpPr>
          <p:cNvPr id="11" name="Rectangle 10"/>
          <p:cNvSpPr/>
          <p:nvPr/>
        </p:nvSpPr>
        <p:spPr>
          <a:xfrm>
            <a:off x="4876800" y="2908300"/>
            <a:ext cx="1998663" cy="45402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Increased time spent on income- generating activities</a:t>
            </a:r>
          </a:p>
        </p:txBody>
      </p:sp>
      <p:sp>
        <p:nvSpPr>
          <p:cNvPr id="12" name="Rectangle 11"/>
          <p:cNvSpPr/>
          <p:nvPr/>
        </p:nvSpPr>
        <p:spPr>
          <a:xfrm>
            <a:off x="4876800" y="4525963"/>
            <a:ext cx="1998663" cy="534987"/>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Increased time spent on education/ training (adult/children)</a:t>
            </a:r>
          </a:p>
        </p:txBody>
      </p:sp>
      <p:sp>
        <p:nvSpPr>
          <p:cNvPr id="13" name="Rectangle 12"/>
          <p:cNvSpPr/>
          <p:nvPr/>
        </p:nvSpPr>
        <p:spPr>
          <a:xfrm>
            <a:off x="1295400" y="2157413"/>
            <a:ext cx="1270000" cy="517525"/>
          </a:xfrm>
          <a:prstGeom prst="rect">
            <a:avLst/>
          </a:prstGeom>
          <a:solidFill>
            <a:srgbClr val="93C399"/>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Shifts in Household F</a:t>
            </a:r>
            <a:r>
              <a:rPr lang="en-US" sz="1200" kern="0" dirty="0" err="1">
                <a:solidFill>
                  <a:srgbClr val="000000"/>
                </a:solidFill>
                <a:latin typeface="Calibri" pitchFamily="34" charset="0"/>
                <a:ea typeface="ＭＳ Ｐゴシック"/>
                <a:cs typeface="Calibri" pitchFamily="34" charset="0"/>
              </a:rPr>
              <a:t>inances</a:t>
            </a:r>
            <a:endParaRPr lang="en-US" sz="1200" kern="0" dirty="0">
              <a:solidFill>
                <a:srgbClr val="000000"/>
              </a:solidFill>
              <a:latin typeface="Calibri" pitchFamily="34" charset="0"/>
              <a:ea typeface="ＭＳ Ｐゴシック"/>
              <a:cs typeface="Calibri" pitchFamily="34" charset="0"/>
            </a:endParaRPr>
          </a:p>
        </p:txBody>
      </p:sp>
      <p:sp>
        <p:nvSpPr>
          <p:cNvPr id="14" name="Rectangle 13"/>
          <p:cNvSpPr/>
          <p:nvPr/>
        </p:nvSpPr>
        <p:spPr>
          <a:xfrm>
            <a:off x="7548563" y="3006725"/>
            <a:ext cx="1371600" cy="2035175"/>
          </a:xfrm>
          <a:prstGeom prst="rect">
            <a:avLst/>
          </a:prstGeom>
          <a:solidFill>
            <a:srgbClr val="481F72">
              <a:alpha val="62000"/>
            </a:srgb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350" b="1" kern="0" dirty="0">
                <a:solidFill>
                  <a:srgbClr val="FFFFFF"/>
                </a:solidFill>
                <a:latin typeface="Calibri" pitchFamily="34" charset="0"/>
                <a:ea typeface="ＭＳ Ｐゴシック"/>
                <a:cs typeface="Calibri" pitchFamily="34" charset="0"/>
              </a:rPr>
              <a:t>Enhanced social and economic well-being</a:t>
            </a:r>
          </a:p>
        </p:txBody>
      </p:sp>
      <p:sp>
        <p:nvSpPr>
          <p:cNvPr id="15" name="Rectangle 14"/>
          <p:cNvSpPr/>
          <p:nvPr/>
        </p:nvSpPr>
        <p:spPr>
          <a:xfrm>
            <a:off x="7785100" y="6151563"/>
            <a:ext cx="914400" cy="523875"/>
          </a:xfrm>
          <a:prstGeom prst="rect">
            <a:avLst/>
          </a:prstGeom>
          <a:solidFill>
            <a:schemeClr val="bg1">
              <a:lumMod val="75000"/>
            </a:schemeClr>
          </a:solidFill>
          <a:ln w="25400" cap="flat" cmpd="sng" algn="ctr">
            <a:solidFill>
              <a:srgbClr val="BBE0E3">
                <a:shade val="50000"/>
              </a:srgbClr>
            </a:solidFill>
            <a:prstDash val="sysDash"/>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Health benefits</a:t>
            </a:r>
          </a:p>
        </p:txBody>
      </p:sp>
      <p:sp>
        <p:nvSpPr>
          <p:cNvPr id="16" name="Rectangle 15"/>
          <p:cNvSpPr/>
          <p:nvPr/>
        </p:nvSpPr>
        <p:spPr>
          <a:xfrm>
            <a:off x="2838450" y="4102100"/>
            <a:ext cx="1635125" cy="49847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Time spent collecting fuel</a:t>
            </a:r>
          </a:p>
        </p:txBody>
      </p:sp>
      <p:cxnSp>
        <p:nvCxnSpPr>
          <p:cNvPr id="17" name="Straight Arrow Connector 16"/>
          <p:cNvCxnSpPr>
            <a:stCxn id="24" idx="3"/>
            <a:endCxn id="15" idx="0"/>
          </p:cNvCxnSpPr>
          <p:nvPr/>
        </p:nvCxnSpPr>
        <p:spPr>
          <a:xfrm>
            <a:off x="6875463" y="5373688"/>
            <a:ext cx="1366837" cy="777875"/>
          </a:xfrm>
          <a:prstGeom prst="straightConnector1">
            <a:avLst/>
          </a:prstGeom>
          <a:ln w="22225">
            <a:solidFill>
              <a:srgbClr val="3C8C9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5463" y="5884863"/>
            <a:ext cx="1366837" cy="266700"/>
          </a:xfrm>
          <a:prstGeom prst="straightConnector1">
            <a:avLst/>
          </a:prstGeom>
          <a:ln w="22225">
            <a:solidFill>
              <a:srgbClr val="3C8C9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36863" y="1884363"/>
            <a:ext cx="1638300" cy="457200"/>
          </a:xfrm>
          <a:prstGeom prst="rect">
            <a:avLst/>
          </a:prstGeom>
          <a:solidFill>
            <a:srgbClr val="93C399"/>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Money spent on fuel</a:t>
            </a:r>
          </a:p>
        </p:txBody>
      </p:sp>
      <p:sp>
        <p:nvSpPr>
          <p:cNvPr id="20" name="Rectangle 19"/>
          <p:cNvSpPr/>
          <p:nvPr/>
        </p:nvSpPr>
        <p:spPr>
          <a:xfrm>
            <a:off x="2838450" y="2527300"/>
            <a:ext cx="1635125" cy="457200"/>
          </a:xfrm>
          <a:prstGeom prst="rect">
            <a:avLst/>
          </a:prstGeom>
          <a:solidFill>
            <a:srgbClr val="93C399"/>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Money earned using clean </a:t>
            </a:r>
            <a:r>
              <a:rPr lang="en-US" sz="1200" kern="0" dirty="0" err="1">
                <a:solidFill>
                  <a:srgbClr val="000000"/>
                </a:solidFill>
                <a:latin typeface="Calibri" pitchFamily="34" charset="0"/>
                <a:ea typeface="ＭＳ Ｐゴシック"/>
                <a:cs typeface="Calibri" pitchFamily="34" charset="0"/>
              </a:rPr>
              <a:t>cookstove</a:t>
            </a:r>
            <a:r>
              <a:rPr lang="en-US" sz="1200" kern="0" dirty="0">
                <a:solidFill>
                  <a:srgbClr val="000000"/>
                </a:solidFill>
                <a:latin typeface="Calibri" pitchFamily="34" charset="0"/>
                <a:ea typeface="ＭＳ Ｐゴシック"/>
                <a:cs typeface="Calibri" pitchFamily="34" charset="0"/>
              </a:rPr>
              <a:t>/fuel</a:t>
            </a:r>
          </a:p>
        </p:txBody>
      </p:sp>
      <p:sp>
        <p:nvSpPr>
          <p:cNvPr id="21" name="Rounded Rectangle 20"/>
          <p:cNvSpPr/>
          <p:nvPr/>
        </p:nvSpPr>
        <p:spPr bwMode="auto">
          <a:xfrm>
            <a:off x="5132388" y="1427163"/>
            <a:ext cx="1487487" cy="36195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nchor="ctr"/>
          <a:lstStyle/>
          <a:p>
            <a:pPr algn="ctr">
              <a:defRPr/>
            </a:pPr>
            <a:r>
              <a:rPr lang="en-US" sz="1200" b="1" kern="0" dirty="0">
                <a:solidFill>
                  <a:srgbClr val="000000"/>
                </a:solidFill>
                <a:latin typeface="Calibri" panose="020F0502020204030204" pitchFamily="34" charset="0"/>
                <a:ea typeface="ＭＳ Ｐゴシック" pitchFamily="1" charset="-128"/>
              </a:rPr>
              <a:t>Secondary Outcomes</a:t>
            </a:r>
          </a:p>
        </p:txBody>
      </p:sp>
      <p:sp>
        <p:nvSpPr>
          <p:cNvPr id="22" name="Rounded Rectangle 21"/>
          <p:cNvSpPr/>
          <p:nvPr/>
        </p:nvSpPr>
        <p:spPr bwMode="auto">
          <a:xfrm>
            <a:off x="2927350" y="1427163"/>
            <a:ext cx="1447800" cy="36195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nchor="ctr"/>
          <a:lstStyle/>
          <a:p>
            <a:pPr algn="ctr">
              <a:defRPr/>
            </a:pPr>
            <a:r>
              <a:rPr lang="en-US" sz="1200" b="1" kern="0" dirty="0">
                <a:solidFill>
                  <a:srgbClr val="000000"/>
                </a:solidFill>
                <a:latin typeface="Calibri" panose="020F0502020204030204" pitchFamily="34" charset="0"/>
                <a:ea typeface="ＭＳ Ｐゴシック" pitchFamily="1" charset="-128"/>
              </a:rPr>
              <a:t>Primary </a:t>
            </a:r>
          </a:p>
          <a:p>
            <a:pPr algn="ctr">
              <a:defRPr/>
            </a:pPr>
            <a:r>
              <a:rPr lang="en-US" sz="1200" b="1" kern="0" dirty="0">
                <a:solidFill>
                  <a:srgbClr val="000000"/>
                </a:solidFill>
                <a:latin typeface="Calibri" panose="020F0502020204030204" pitchFamily="34" charset="0"/>
                <a:ea typeface="ＭＳ Ｐゴシック" pitchFamily="1" charset="-128"/>
              </a:rPr>
              <a:t>Outcomes</a:t>
            </a:r>
          </a:p>
        </p:txBody>
      </p:sp>
      <p:sp>
        <p:nvSpPr>
          <p:cNvPr id="23" name="Rounded Rectangle 22"/>
          <p:cNvSpPr/>
          <p:nvPr/>
        </p:nvSpPr>
        <p:spPr bwMode="auto">
          <a:xfrm>
            <a:off x="7526338" y="1427163"/>
            <a:ext cx="1431925" cy="36195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nchor="ctr"/>
          <a:lstStyle/>
          <a:p>
            <a:pPr algn="ctr">
              <a:defRPr/>
            </a:pPr>
            <a:r>
              <a:rPr lang="en-US" sz="1200" b="1" kern="0" dirty="0">
                <a:solidFill>
                  <a:sysClr val="windowText" lastClr="000000"/>
                </a:solidFill>
                <a:latin typeface="Calibri" panose="020F0502020204030204" pitchFamily="34" charset="0"/>
                <a:ea typeface="ＭＳ Ｐゴシック" pitchFamily="1" charset="-128"/>
              </a:rPr>
              <a:t>Ultimate Outcomes</a:t>
            </a:r>
            <a:endParaRPr lang="en-US" sz="1200" b="1" kern="0" dirty="0">
              <a:solidFill>
                <a:srgbClr val="000000"/>
              </a:solidFill>
              <a:latin typeface="Calibri" panose="020F0502020204030204" pitchFamily="34" charset="0"/>
              <a:ea typeface="ＭＳ Ｐゴシック" pitchFamily="1" charset="-128"/>
            </a:endParaRPr>
          </a:p>
        </p:txBody>
      </p:sp>
      <p:sp>
        <p:nvSpPr>
          <p:cNvPr id="24" name="Rectangle 23"/>
          <p:cNvSpPr/>
          <p:nvPr/>
        </p:nvSpPr>
        <p:spPr>
          <a:xfrm>
            <a:off x="4876800" y="5160963"/>
            <a:ext cx="1998663" cy="423862"/>
          </a:xfrm>
          <a:prstGeom prst="rect">
            <a:avLst/>
          </a:prstGeom>
          <a:solidFill>
            <a:schemeClr val="bg2">
              <a:lumMod val="75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Reduced drudgery </a:t>
            </a:r>
          </a:p>
          <a:p>
            <a:pPr algn="ctr">
              <a:defRPr/>
            </a:pPr>
            <a:r>
              <a:rPr lang="en-US" sz="1200" kern="0" dirty="0">
                <a:solidFill>
                  <a:srgbClr val="000000"/>
                </a:solidFill>
                <a:latin typeface="Calibri" pitchFamily="34" charset="0"/>
                <a:ea typeface="ＭＳ Ｐゴシック"/>
                <a:cs typeface="Calibri" pitchFamily="34" charset="0"/>
              </a:rPr>
              <a:t>(time &amp; heaviness of load) </a:t>
            </a:r>
          </a:p>
        </p:txBody>
      </p:sp>
      <p:sp>
        <p:nvSpPr>
          <p:cNvPr id="25" name="Rectangle 24"/>
          <p:cNvSpPr/>
          <p:nvPr/>
        </p:nvSpPr>
        <p:spPr>
          <a:xfrm>
            <a:off x="4876800" y="5699125"/>
            <a:ext cx="1998663" cy="533400"/>
          </a:xfrm>
          <a:prstGeom prst="rect">
            <a:avLst/>
          </a:prstGeom>
          <a:solidFill>
            <a:schemeClr val="bg2">
              <a:lumMod val="75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Enhanced safety/protection (reduced exposure to potential injury, GBV)</a:t>
            </a:r>
          </a:p>
        </p:txBody>
      </p:sp>
      <p:sp>
        <p:nvSpPr>
          <p:cNvPr id="26" name="Rectangle 25"/>
          <p:cNvSpPr/>
          <p:nvPr/>
        </p:nvSpPr>
        <p:spPr>
          <a:xfrm>
            <a:off x="4876800" y="2187575"/>
            <a:ext cx="1998663" cy="457200"/>
          </a:xfrm>
          <a:prstGeom prst="rect">
            <a:avLst/>
          </a:prstGeom>
          <a:solidFill>
            <a:srgbClr val="93C399"/>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Increased financial security/income</a:t>
            </a:r>
          </a:p>
        </p:txBody>
      </p:sp>
      <p:sp>
        <p:nvSpPr>
          <p:cNvPr id="27" name="Rectangle 26"/>
          <p:cNvSpPr/>
          <p:nvPr/>
        </p:nvSpPr>
        <p:spPr>
          <a:xfrm>
            <a:off x="2836863" y="5410200"/>
            <a:ext cx="1638300" cy="517525"/>
          </a:xfrm>
          <a:prstGeom prst="rect">
            <a:avLst/>
          </a:prstGeom>
          <a:solidFill>
            <a:schemeClr val="bg2">
              <a:lumMod val="75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Length/frequency of fuel collecting trips</a:t>
            </a:r>
          </a:p>
        </p:txBody>
      </p:sp>
      <p:sp>
        <p:nvSpPr>
          <p:cNvPr id="28" name="Rectangle 27"/>
          <p:cNvSpPr/>
          <p:nvPr/>
        </p:nvSpPr>
        <p:spPr>
          <a:xfrm>
            <a:off x="4876800" y="3419475"/>
            <a:ext cx="1998663" cy="557213"/>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Increased time spent on informal, non-income generating activities</a:t>
            </a:r>
          </a:p>
        </p:txBody>
      </p:sp>
      <p:sp>
        <p:nvSpPr>
          <p:cNvPr id="29" name="Rectangle 28"/>
          <p:cNvSpPr/>
          <p:nvPr/>
        </p:nvSpPr>
        <p:spPr>
          <a:xfrm>
            <a:off x="2587625" y="6105525"/>
            <a:ext cx="2136775" cy="600075"/>
          </a:xfrm>
          <a:prstGeom prst="rect">
            <a:avLst/>
          </a:prstGeom>
          <a:solidFill>
            <a:schemeClr val="bg1">
              <a:lumMod val="75000"/>
            </a:schemeClr>
          </a:solidFill>
          <a:ln w="25400" cap="flat" cmpd="sng" algn="ctr">
            <a:solidFill>
              <a:srgbClr val="BBE0E3">
                <a:shade val="50000"/>
              </a:srgbClr>
            </a:solidFill>
            <a:prstDash val="sysDash"/>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Health benefits </a:t>
            </a:r>
          </a:p>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(reduced smoke exposure, lower rates of accidents/burns)</a:t>
            </a:r>
          </a:p>
        </p:txBody>
      </p:sp>
      <p:cxnSp>
        <p:nvCxnSpPr>
          <p:cNvPr id="23578" name="Elbow Connector 29"/>
          <p:cNvCxnSpPr>
            <a:cxnSpLocks noChangeShapeType="1"/>
            <a:stCxn id="13" idx="1"/>
            <a:endCxn id="8" idx="3"/>
          </p:cNvCxnSpPr>
          <p:nvPr/>
        </p:nvCxnSpPr>
        <p:spPr bwMode="auto">
          <a:xfrm rot="10800000" flipV="1">
            <a:off x="990600" y="2416175"/>
            <a:ext cx="304800" cy="1530350"/>
          </a:xfrm>
          <a:prstGeom prst="bentConnector3">
            <a:avLst>
              <a:gd name="adj1" fmla="val 50000"/>
            </a:avLst>
          </a:prstGeom>
          <a:noFill/>
          <a:ln w="22225" algn="ctr">
            <a:solidFill>
              <a:srgbClr val="3C8C93"/>
            </a:solidFill>
            <a:miter lim="800000"/>
            <a:headEnd type="triangle" w="med" len="med"/>
            <a:tailEnd/>
          </a:ln>
        </p:spPr>
      </p:cxnSp>
      <p:cxnSp>
        <p:nvCxnSpPr>
          <p:cNvPr id="23579" name="Elbow Connector 30"/>
          <p:cNvCxnSpPr>
            <a:cxnSpLocks noChangeShapeType="1"/>
            <a:stCxn id="25" idx="1"/>
            <a:endCxn id="27" idx="3"/>
          </p:cNvCxnSpPr>
          <p:nvPr/>
        </p:nvCxnSpPr>
        <p:spPr bwMode="auto">
          <a:xfrm rot="10800000">
            <a:off x="4475163" y="5668963"/>
            <a:ext cx="401637" cy="296862"/>
          </a:xfrm>
          <a:prstGeom prst="bentConnector3">
            <a:avLst>
              <a:gd name="adj1" fmla="val 50000"/>
            </a:avLst>
          </a:prstGeom>
          <a:noFill/>
          <a:ln w="22225" algn="ctr">
            <a:solidFill>
              <a:srgbClr val="3C8C93"/>
            </a:solidFill>
            <a:miter lim="800000"/>
            <a:headEnd type="triangle" w="med" len="med"/>
            <a:tailEnd/>
          </a:ln>
        </p:spPr>
      </p:cxnSp>
      <p:cxnSp>
        <p:nvCxnSpPr>
          <p:cNvPr id="23580" name="Elbow Connector 31"/>
          <p:cNvCxnSpPr>
            <a:cxnSpLocks noChangeShapeType="1"/>
            <a:stCxn id="24" idx="1"/>
            <a:endCxn id="27" idx="3"/>
          </p:cNvCxnSpPr>
          <p:nvPr/>
        </p:nvCxnSpPr>
        <p:spPr bwMode="auto">
          <a:xfrm rot="10800000" flipV="1">
            <a:off x="4475163" y="5373688"/>
            <a:ext cx="401637" cy="295275"/>
          </a:xfrm>
          <a:prstGeom prst="bentConnector3">
            <a:avLst>
              <a:gd name="adj1" fmla="val 50000"/>
            </a:avLst>
          </a:prstGeom>
          <a:noFill/>
          <a:ln w="22225" algn="ctr">
            <a:solidFill>
              <a:srgbClr val="3C8C93"/>
            </a:solidFill>
            <a:miter lim="800000"/>
            <a:headEnd type="triangle" w="med" len="med"/>
            <a:tailEnd/>
          </a:ln>
        </p:spPr>
      </p:cxnSp>
      <p:cxnSp>
        <p:nvCxnSpPr>
          <p:cNvPr id="23581" name="Elbow Connector 32"/>
          <p:cNvCxnSpPr>
            <a:cxnSpLocks noChangeShapeType="1"/>
            <a:stCxn id="46" idx="1"/>
            <a:endCxn id="8" idx="3"/>
          </p:cNvCxnSpPr>
          <p:nvPr/>
        </p:nvCxnSpPr>
        <p:spPr bwMode="auto">
          <a:xfrm rot="10800000">
            <a:off x="990600" y="3946525"/>
            <a:ext cx="304800" cy="1722438"/>
          </a:xfrm>
          <a:prstGeom prst="bentConnector3">
            <a:avLst>
              <a:gd name="adj1" fmla="val 50000"/>
            </a:avLst>
          </a:prstGeom>
          <a:noFill/>
          <a:ln w="22225" algn="ctr">
            <a:solidFill>
              <a:srgbClr val="3C8C93"/>
            </a:solidFill>
            <a:miter lim="800000"/>
            <a:headEnd type="triangle" w="med" len="med"/>
            <a:tailEnd/>
          </a:ln>
        </p:spPr>
      </p:cxnSp>
      <p:cxnSp>
        <p:nvCxnSpPr>
          <p:cNvPr id="23582" name="Elbow Connector 33"/>
          <p:cNvCxnSpPr>
            <a:cxnSpLocks noChangeShapeType="1"/>
            <a:stCxn id="37" idx="1"/>
            <a:endCxn id="8" idx="3"/>
          </p:cNvCxnSpPr>
          <p:nvPr/>
        </p:nvCxnSpPr>
        <p:spPr bwMode="auto">
          <a:xfrm rot="10800000" flipV="1">
            <a:off x="990600" y="3943350"/>
            <a:ext cx="304800" cy="3175"/>
          </a:xfrm>
          <a:prstGeom prst="bentConnector3">
            <a:avLst>
              <a:gd name="adj1" fmla="val 50000"/>
            </a:avLst>
          </a:prstGeom>
          <a:noFill/>
          <a:ln w="22225" algn="ctr">
            <a:solidFill>
              <a:srgbClr val="3C8C93"/>
            </a:solidFill>
            <a:miter lim="800000"/>
            <a:headEnd type="triangle" w="med" len="med"/>
            <a:tailEnd/>
          </a:ln>
        </p:spPr>
      </p:cxnSp>
      <p:cxnSp>
        <p:nvCxnSpPr>
          <p:cNvPr id="23583" name="Elbow Connector 34"/>
          <p:cNvCxnSpPr>
            <a:cxnSpLocks noChangeShapeType="1"/>
            <a:stCxn id="19" idx="1"/>
            <a:endCxn id="13" idx="3"/>
          </p:cNvCxnSpPr>
          <p:nvPr/>
        </p:nvCxnSpPr>
        <p:spPr bwMode="auto">
          <a:xfrm rot="10800000" flipV="1">
            <a:off x="2565400" y="2112963"/>
            <a:ext cx="271463" cy="303212"/>
          </a:xfrm>
          <a:prstGeom prst="bentConnector3">
            <a:avLst>
              <a:gd name="adj1" fmla="val 50000"/>
            </a:avLst>
          </a:prstGeom>
          <a:noFill/>
          <a:ln w="22225" algn="ctr">
            <a:solidFill>
              <a:srgbClr val="3C8C93"/>
            </a:solidFill>
            <a:miter lim="800000"/>
            <a:headEnd type="triangle" w="med" len="med"/>
            <a:tailEnd/>
          </a:ln>
        </p:spPr>
      </p:cxnSp>
      <p:cxnSp>
        <p:nvCxnSpPr>
          <p:cNvPr id="23584" name="Elbow Connector 35"/>
          <p:cNvCxnSpPr>
            <a:cxnSpLocks noChangeShapeType="1"/>
            <a:stCxn id="20" idx="1"/>
            <a:endCxn id="13" idx="3"/>
          </p:cNvCxnSpPr>
          <p:nvPr/>
        </p:nvCxnSpPr>
        <p:spPr bwMode="auto">
          <a:xfrm rot="10800000">
            <a:off x="2565400" y="2416175"/>
            <a:ext cx="273050" cy="339725"/>
          </a:xfrm>
          <a:prstGeom prst="bentConnector3">
            <a:avLst>
              <a:gd name="adj1" fmla="val 50000"/>
            </a:avLst>
          </a:prstGeom>
          <a:noFill/>
          <a:ln w="22225" algn="ctr">
            <a:solidFill>
              <a:srgbClr val="3C8C93"/>
            </a:solidFill>
            <a:miter lim="800000"/>
            <a:headEnd type="triangle" w="med" len="med"/>
            <a:tailEnd/>
          </a:ln>
        </p:spPr>
      </p:cxnSp>
      <p:sp>
        <p:nvSpPr>
          <p:cNvPr id="37" name="Rectangle 36"/>
          <p:cNvSpPr/>
          <p:nvPr/>
        </p:nvSpPr>
        <p:spPr>
          <a:xfrm>
            <a:off x="1295400" y="3684588"/>
            <a:ext cx="1270000" cy="51752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Shifts in Time Use</a:t>
            </a:r>
          </a:p>
        </p:txBody>
      </p:sp>
      <p:cxnSp>
        <p:nvCxnSpPr>
          <p:cNvPr id="23586" name="Elbow Connector 37"/>
          <p:cNvCxnSpPr>
            <a:cxnSpLocks noChangeShapeType="1"/>
            <a:stCxn id="10" idx="1"/>
            <a:endCxn id="37" idx="3"/>
          </p:cNvCxnSpPr>
          <p:nvPr/>
        </p:nvCxnSpPr>
        <p:spPr bwMode="auto">
          <a:xfrm rot="10800000" flipV="1">
            <a:off x="2565400" y="3606800"/>
            <a:ext cx="271463" cy="336550"/>
          </a:xfrm>
          <a:prstGeom prst="bentConnector3">
            <a:avLst>
              <a:gd name="adj1" fmla="val 50000"/>
            </a:avLst>
          </a:prstGeom>
          <a:noFill/>
          <a:ln w="22225" algn="ctr">
            <a:solidFill>
              <a:srgbClr val="3C8C93"/>
            </a:solidFill>
            <a:miter lim="800000"/>
            <a:headEnd type="triangle" w="med" len="med"/>
            <a:tailEnd/>
          </a:ln>
        </p:spPr>
      </p:cxnSp>
      <p:cxnSp>
        <p:nvCxnSpPr>
          <p:cNvPr id="23587" name="Elbow Connector 38"/>
          <p:cNvCxnSpPr>
            <a:cxnSpLocks noChangeShapeType="1"/>
            <a:stCxn id="16" idx="1"/>
            <a:endCxn id="37" idx="3"/>
          </p:cNvCxnSpPr>
          <p:nvPr/>
        </p:nvCxnSpPr>
        <p:spPr bwMode="auto">
          <a:xfrm rot="10800000">
            <a:off x="2565400" y="3943350"/>
            <a:ext cx="273050" cy="407988"/>
          </a:xfrm>
          <a:prstGeom prst="bentConnector3">
            <a:avLst>
              <a:gd name="adj1" fmla="val 50000"/>
            </a:avLst>
          </a:prstGeom>
          <a:noFill/>
          <a:ln w="22225" algn="ctr">
            <a:solidFill>
              <a:srgbClr val="3C8C93"/>
            </a:solidFill>
            <a:miter lim="800000"/>
            <a:headEnd type="triangle" w="med" len="med"/>
            <a:tailEnd/>
          </a:ln>
        </p:spPr>
      </p:cxnSp>
      <p:cxnSp>
        <p:nvCxnSpPr>
          <p:cNvPr id="23588" name="Elbow Connector 39"/>
          <p:cNvCxnSpPr>
            <a:cxnSpLocks noChangeShapeType="1"/>
            <a:stCxn id="26" idx="1"/>
            <a:endCxn id="19" idx="3"/>
          </p:cNvCxnSpPr>
          <p:nvPr/>
        </p:nvCxnSpPr>
        <p:spPr bwMode="auto">
          <a:xfrm rot="10800000">
            <a:off x="4475163" y="2112963"/>
            <a:ext cx="401637" cy="303212"/>
          </a:xfrm>
          <a:prstGeom prst="bentConnector3">
            <a:avLst>
              <a:gd name="adj1" fmla="val 50000"/>
            </a:avLst>
          </a:prstGeom>
          <a:noFill/>
          <a:ln w="22225" algn="ctr">
            <a:solidFill>
              <a:srgbClr val="3C8C93"/>
            </a:solidFill>
            <a:miter lim="800000"/>
            <a:headEnd type="triangle" w="med" len="med"/>
            <a:tailEnd/>
          </a:ln>
        </p:spPr>
      </p:cxnSp>
      <p:cxnSp>
        <p:nvCxnSpPr>
          <p:cNvPr id="23589" name="Elbow Connector 40"/>
          <p:cNvCxnSpPr>
            <a:cxnSpLocks noChangeShapeType="1"/>
            <a:stCxn id="26" idx="1"/>
            <a:endCxn id="20" idx="3"/>
          </p:cNvCxnSpPr>
          <p:nvPr/>
        </p:nvCxnSpPr>
        <p:spPr bwMode="auto">
          <a:xfrm rot="10800000" flipV="1">
            <a:off x="4473575" y="2416175"/>
            <a:ext cx="403225" cy="339725"/>
          </a:xfrm>
          <a:prstGeom prst="bentConnector3">
            <a:avLst>
              <a:gd name="adj1" fmla="val 50000"/>
            </a:avLst>
          </a:prstGeom>
          <a:noFill/>
          <a:ln w="22225" algn="ctr">
            <a:solidFill>
              <a:srgbClr val="3C8C93"/>
            </a:solidFill>
            <a:miter lim="800000"/>
            <a:headEnd type="triangle" w="med" len="med"/>
            <a:tailEnd/>
          </a:ln>
        </p:spPr>
      </p:cxnSp>
      <p:cxnSp>
        <p:nvCxnSpPr>
          <p:cNvPr id="23590" name="Elbow Connector 41"/>
          <p:cNvCxnSpPr>
            <a:cxnSpLocks noChangeShapeType="1"/>
            <a:stCxn id="11" idx="1"/>
            <a:endCxn id="10" idx="3"/>
          </p:cNvCxnSpPr>
          <p:nvPr/>
        </p:nvCxnSpPr>
        <p:spPr bwMode="auto">
          <a:xfrm rot="10800000" flipV="1">
            <a:off x="4475163" y="3135313"/>
            <a:ext cx="401637" cy="471487"/>
          </a:xfrm>
          <a:prstGeom prst="bentConnector3">
            <a:avLst>
              <a:gd name="adj1" fmla="val 50000"/>
            </a:avLst>
          </a:prstGeom>
          <a:noFill/>
          <a:ln w="22225" algn="ctr">
            <a:solidFill>
              <a:srgbClr val="3C8C93"/>
            </a:solidFill>
            <a:miter lim="800000"/>
            <a:headEnd type="triangle" w="med" len="med"/>
            <a:tailEnd/>
          </a:ln>
        </p:spPr>
      </p:cxnSp>
      <p:cxnSp>
        <p:nvCxnSpPr>
          <p:cNvPr id="23591" name="Elbow Connector 42"/>
          <p:cNvCxnSpPr>
            <a:cxnSpLocks noChangeShapeType="1"/>
            <a:stCxn id="12" idx="1"/>
            <a:endCxn id="10" idx="3"/>
          </p:cNvCxnSpPr>
          <p:nvPr/>
        </p:nvCxnSpPr>
        <p:spPr bwMode="auto">
          <a:xfrm rot="10800000">
            <a:off x="4475163" y="3606800"/>
            <a:ext cx="401637" cy="1187450"/>
          </a:xfrm>
          <a:prstGeom prst="bentConnector3">
            <a:avLst>
              <a:gd name="adj1" fmla="val 50000"/>
            </a:avLst>
          </a:prstGeom>
          <a:noFill/>
          <a:ln w="22225" algn="ctr">
            <a:solidFill>
              <a:srgbClr val="3C8C93"/>
            </a:solidFill>
            <a:miter lim="800000"/>
            <a:headEnd type="triangle" w="med" len="med"/>
            <a:tailEnd/>
          </a:ln>
        </p:spPr>
      </p:cxnSp>
      <p:cxnSp>
        <p:nvCxnSpPr>
          <p:cNvPr id="23592" name="Elbow Connector 43"/>
          <p:cNvCxnSpPr>
            <a:cxnSpLocks noChangeShapeType="1"/>
            <a:stCxn id="28" idx="1"/>
            <a:endCxn id="16" idx="3"/>
          </p:cNvCxnSpPr>
          <p:nvPr/>
        </p:nvCxnSpPr>
        <p:spPr bwMode="auto">
          <a:xfrm rot="10800000" flipV="1">
            <a:off x="4473575" y="3697288"/>
            <a:ext cx="403225" cy="654050"/>
          </a:xfrm>
          <a:prstGeom prst="bentConnector3">
            <a:avLst>
              <a:gd name="adj1" fmla="val 50000"/>
            </a:avLst>
          </a:prstGeom>
          <a:noFill/>
          <a:ln w="22225" algn="ctr">
            <a:solidFill>
              <a:srgbClr val="3C8C93"/>
            </a:solidFill>
            <a:miter lim="800000"/>
            <a:headEnd type="triangle" w="med" len="med"/>
            <a:tailEnd/>
          </a:ln>
        </p:spPr>
      </p:cxnSp>
      <p:cxnSp>
        <p:nvCxnSpPr>
          <p:cNvPr id="23593" name="Elbow Connector 44"/>
          <p:cNvCxnSpPr>
            <a:cxnSpLocks noChangeShapeType="1"/>
            <a:stCxn id="9" idx="1"/>
            <a:endCxn id="10" idx="3"/>
          </p:cNvCxnSpPr>
          <p:nvPr/>
        </p:nvCxnSpPr>
        <p:spPr bwMode="auto">
          <a:xfrm rot="10800000">
            <a:off x="4475163" y="3606800"/>
            <a:ext cx="401637" cy="641350"/>
          </a:xfrm>
          <a:prstGeom prst="bentConnector3">
            <a:avLst>
              <a:gd name="adj1" fmla="val 50000"/>
            </a:avLst>
          </a:prstGeom>
          <a:noFill/>
          <a:ln w="22225" algn="ctr">
            <a:solidFill>
              <a:srgbClr val="3C8C93"/>
            </a:solidFill>
            <a:miter lim="800000"/>
            <a:headEnd type="triangle" w="med" len="med"/>
            <a:tailEnd/>
          </a:ln>
        </p:spPr>
      </p:cxnSp>
      <p:sp>
        <p:nvSpPr>
          <p:cNvPr id="46" name="Rectangle 45"/>
          <p:cNvSpPr/>
          <p:nvPr/>
        </p:nvSpPr>
        <p:spPr>
          <a:xfrm>
            <a:off x="1295400" y="5410200"/>
            <a:ext cx="1270000" cy="517525"/>
          </a:xfrm>
          <a:prstGeom prst="rect">
            <a:avLst/>
          </a:prstGeom>
          <a:solidFill>
            <a:schemeClr val="bg2">
              <a:lumMod val="75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Shifts in Workload</a:t>
            </a:r>
          </a:p>
        </p:txBody>
      </p:sp>
      <p:cxnSp>
        <p:nvCxnSpPr>
          <p:cNvPr id="23595" name="Straight Arrow Connector 46"/>
          <p:cNvCxnSpPr>
            <a:cxnSpLocks noChangeShapeType="1"/>
            <a:stCxn id="27" idx="1"/>
            <a:endCxn id="46" idx="3"/>
          </p:cNvCxnSpPr>
          <p:nvPr/>
        </p:nvCxnSpPr>
        <p:spPr bwMode="auto">
          <a:xfrm flipH="1">
            <a:off x="2565400" y="5668963"/>
            <a:ext cx="271463" cy="0"/>
          </a:xfrm>
          <a:prstGeom prst="straightConnector1">
            <a:avLst/>
          </a:prstGeom>
          <a:noFill/>
          <a:ln w="22225" algn="ctr">
            <a:solidFill>
              <a:srgbClr val="3C8C93"/>
            </a:solidFill>
            <a:round/>
            <a:headEnd type="triangle" w="med" len="med"/>
            <a:tailEnd/>
          </a:ln>
        </p:spPr>
      </p:cxnSp>
      <p:cxnSp>
        <p:nvCxnSpPr>
          <p:cNvPr id="23596" name="Elbow Connector 47"/>
          <p:cNvCxnSpPr>
            <a:cxnSpLocks noChangeShapeType="1"/>
            <a:stCxn id="29" idx="1"/>
            <a:endCxn id="8" idx="2"/>
          </p:cNvCxnSpPr>
          <p:nvPr/>
        </p:nvCxnSpPr>
        <p:spPr bwMode="auto">
          <a:xfrm rot="10800000">
            <a:off x="533400" y="4625975"/>
            <a:ext cx="2054225" cy="1779588"/>
          </a:xfrm>
          <a:prstGeom prst="bentConnector2">
            <a:avLst/>
          </a:prstGeom>
          <a:noFill/>
          <a:ln w="22225" algn="ctr">
            <a:solidFill>
              <a:srgbClr val="3C8C93"/>
            </a:solidFill>
            <a:prstDash val="dash"/>
            <a:miter lim="800000"/>
            <a:headEnd type="arrow" w="med" len="med"/>
            <a:tailEnd/>
          </a:ln>
        </p:spPr>
      </p:cxnSp>
      <p:cxnSp>
        <p:nvCxnSpPr>
          <p:cNvPr id="23597" name="Straight Arrow Connector 48"/>
          <p:cNvCxnSpPr>
            <a:cxnSpLocks noChangeShapeType="1"/>
            <a:stCxn id="15" idx="1"/>
            <a:endCxn id="29" idx="3"/>
          </p:cNvCxnSpPr>
          <p:nvPr/>
        </p:nvCxnSpPr>
        <p:spPr bwMode="auto">
          <a:xfrm flipH="1" flipV="1">
            <a:off x="4724400" y="6405563"/>
            <a:ext cx="3060700" cy="7937"/>
          </a:xfrm>
          <a:prstGeom prst="straightConnector1">
            <a:avLst/>
          </a:prstGeom>
          <a:noFill/>
          <a:ln w="22225" algn="ctr">
            <a:solidFill>
              <a:srgbClr val="3C8C93"/>
            </a:solidFill>
            <a:prstDash val="dash"/>
            <a:round/>
            <a:headEnd type="arrow" w="med" len="med"/>
            <a:tailEnd/>
          </a:ln>
        </p:spPr>
      </p:cxnSp>
      <p:cxnSp>
        <p:nvCxnSpPr>
          <p:cNvPr id="23598" name="Straight Arrow Connector 49"/>
          <p:cNvCxnSpPr>
            <a:cxnSpLocks noChangeShapeType="1"/>
            <a:stCxn id="14" idx="2"/>
            <a:endCxn id="15" idx="0"/>
          </p:cNvCxnSpPr>
          <p:nvPr/>
        </p:nvCxnSpPr>
        <p:spPr bwMode="auto">
          <a:xfrm>
            <a:off x="8234363" y="5041900"/>
            <a:ext cx="7937" cy="1109663"/>
          </a:xfrm>
          <a:prstGeom prst="straightConnector1">
            <a:avLst/>
          </a:prstGeom>
          <a:noFill/>
          <a:ln w="22225" algn="ctr">
            <a:solidFill>
              <a:srgbClr val="3C8C93"/>
            </a:solidFill>
            <a:prstDash val="dash"/>
            <a:round/>
            <a:headEnd type="arrow" w="med" len="med"/>
            <a:tailEnd/>
          </a:ln>
        </p:spPr>
      </p:cxnSp>
      <p:sp>
        <p:nvSpPr>
          <p:cNvPr id="51" name="Right Arrow 50"/>
          <p:cNvSpPr/>
          <p:nvPr/>
        </p:nvSpPr>
        <p:spPr>
          <a:xfrm>
            <a:off x="7137400" y="3449638"/>
            <a:ext cx="404813" cy="1304925"/>
          </a:xfrm>
          <a:prstGeom prst="rightArrow">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ight Arrow 51"/>
          <p:cNvSpPr/>
          <p:nvPr/>
        </p:nvSpPr>
        <p:spPr bwMode="auto">
          <a:xfrm>
            <a:off x="4475163" y="1427163"/>
            <a:ext cx="512762"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53" name="Right Arrow 52"/>
          <p:cNvSpPr/>
          <p:nvPr/>
        </p:nvSpPr>
        <p:spPr bwMode="auto">
          <a:xfrm>
            <a:off x="6850063" y="1427163"/>
            <a:ext cx="512762"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5" name="Rounded Rectangle 4"/>
          <p:cNvSpPr/>
          <p:nvPr/>
        </p:nvSpPr>
        <p:spPr>
          <a:xfrm>
            <a:off x="990600" y="1339850"/>
            <a:ext cx="6115050" cy="216535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path" presetSubtype="0" accel="50000" decel="50000" fill="hold" grpId="1" nodeType="clickEffect">
                                  <p:stCondLst>
                                    <p:cond delay="0"/>
                                  </p:stCondLst>
                                  <p:childTnLst>
                                    <p:animMotion origin="layout" path="M 0.00104 -7.40741E-7 L 3.33333E-6 0.22454 " pathEditMode="relative" rAng="0" ptsTypes="AA">
                                      <p:cBhvr>
                                        <p:cTn id="13" dur="2000" fill="hold"/>
                                        <p:tgtEl>
                                          <p:spTgt spid="5"/>
                                        </p:tgtEl>
                                        <p:attrNameLst>
                                          <p:attrName>ppt_x</p:attrName>
                                          <p:attrName>ppt_y</p:attrName>
                                        </p:attrNameLst>
                                      </p:cBhvr>
                                      <p:rCtr x="-1" y="112"/>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path" presetSubtype="0" accel="50000" decel="50000" fill="hold" grpId="2" nodeType="clickEffect">
                                  <p:stCondLst>
                                    <p:cond delay="0"/>
                                  </p:stCondLst>
                                  <p:childTnLst>
                                    <p:animMotion origin="layout" path="M 1.66667E-6 0.22454 L 1.66667E-6 0.47454 " pathEditMode="relative" rAng="0" ptsTypes="AA">
                                      <p:cBhvr>
                                        <p:cTn id="17" dur="2000" fill="hold"/>
                                        <p:tgtEl>
                                          <p:spTgt spid="5"/>
                                        </p:tgtEl>
                                        <p:attrNameLst>
                                          <p:attrName>ppt_x</p:attrName>
                                          <p:attrName>ppt_y</p:attrName>
                                        </p:attrNameLst>
                                      </p:cBhvr>
                                      <p:rCtr x="0" y="1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ight Arrow 39"/>
          <p:cNvSpPr/>
          <p:nvPr/>
        </p:nvSpPr>
        <p:spPr>
          <a:xfrm rot="1727968">
            <a:off x="6689725" y="5056188"/>
            <a:ext cx="1147763" cy="339725"/>
          </a:xfrm>
          <a:prstGeom prst="rightArrow">
            <a:avLst>
              <a:gd name="adj1" fmla="val 50000"/>
              <a:gd name="adj2" fmla="val 3180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ight Arrow 75"/>
          <p:cNvSpPr/>
          <p:nvPr/>
        </p:nvSpPr>
        <p:spPr>
          <a:xfrm>
            <a:off x="228600" y="3581400"/>
            <a:ext cx="7589838" cy="1422400"/>
          </a:xfrm>
          <a:prstGeom prst="rightArrow">
            <a:avLst>
              <a:gd name="adj1" fmla="val 50000"/>
              <a:gd name="adj2" fmla="val 3180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580" name="Title 3"/>
          <p:cNvSpPr>
            <a:spLocks noGrp="1"/>
          </p:cNvSpPr>
          <p:nvPr>
            <p:ph type="title"/>
          </p:nvPr>
        </p:nvSpPr>
        <p:spPr>
          <a:xfrm>
            <a:off x="111125" y="228600"/>
            <a:ext cx="6248400" cy="1143000"/>
          </a:xfrm>
        </p:spPr>
        <p:txBody>
          <a:bodyPr/>
          <a:lstStyle/>
          <a:p>
            <a:pPr algn="l" eaLnBrk="1" hangingPunct="1"/>
            <a:r>
              <a:rPr lang="en-US" altLang="en-US" sz="3200" b="1" smtClean="0">
                <a:solidFill>
                  <a:schemeClr val="tx1"/>
                </a:solidFill>
                <a:latin typeface="Calibri" pitchFamily="34" charset="0"/>
              </a:rPr>
              <a:t>FEEDBACK</a:t>
            </a:r>
            <a:r>
              <a:rPr lang="en-US" altLang="en-US" sz="2800" b="1" smtClean="0">
                <a:solidFill>
                  <a:schemeClr val="tx1"/>
                </a:solidFill>
                <a:latin typeface="Calibri" pitchFamily="34" charset="0"/>
              </a:rPr>
              <a:t>?</a:t>
            </a:r>
            <a:endParaRPr lang="en-US" altLang="en-US" sz="2000" b="1" smtClean="0">
              <a:latin typeface="Calibri" pitchFamily="34" charset="0"/>
            </a:endParaRPr>
          </a:p>
        </p:txBody>
      </p:sp>
      <p:sp>
        <p:nvSpPr>
          <p:cNvPr id="5" name="Rectangle 4"/>
          <p:cNvSpPr/>
          <p:nvPr/>
        </p:nvSpPr>
        <p:spPr>
          <a:xfrm>
            <a:off x="2805113" y="2616200"/>
            <a:ext cx="2078037" cy="346075"/>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Employment</a:t>
            </a:r>
          </a:p>
        </p:txBody>
      </p:sp>
      <p:sp>
        <p:nvSpPr>
          <p:cNvPr id="7" name="Rectangle 6"/>
          <p:cNvSpPr/>
          <p:nvPr/>
        </p:nvSpPr>
        <p:spPr>
          <a:xfrm>
            <a:off x="228600" y="2436813"/>
            <a:ext cx="2200275" cy="347662"/>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Investors</a:t>
            </a:r>
          </a:p>
        </p:txBody>
      </p:sp>
      <p:sp>
        <p:nvSpPr>
          <p:cNvPr id="8" name="Rectangle 7"/>
          <p:cNvSpPr/>
          <p:nvPr/>
        </p:nvSpPr>
        <p:spPr>
          <a:xfrm>
            <a:off x="233363" y="3960813"/>
            <a:ext cx="2189162" cy="479425"/>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Production of clean fuels and/or stoves</a:t>
            </a:r>
          </a:p>
        </p:txBody>
      </p:sp>
      <p:sp>
        <p:nvSpPr>
          <p:cNvPr id="9" name="Rectangle 8"/>
          <p:cNvSpPr/>
          <p:nvPr/>
        </p:nvSpPr>
        <p:spPr>
          <a:xfrm>
            <a:off x="228600" y="4524375"/>
            <a:ext cx="2200275" cy="503238"/>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Distribution of clean fuels and/or stoves</a:t>
            </a:r>
          </a:p>
        </p:txBody>
      </p:sp>
      <p:sp>
        <p:nvSpPr>
          <p:cNvPr id="10" name="Rectangle 9"/>
          <p:cNvSpPr/>
          <p:nvPr/>
        </p:nvSpPr>
        <p:spPr>
          <a:xfrm>
            <a:off x="2805113" y="4322763"/>
            <a:ext cx="2078037" cy="388937"/>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Business &amp; social networks</a:t>
            </a:r>
          </a:p>
        </p:txBody>
      </p:sp>
      <p:sp>
        <p:nvSpPr>
          <p:cNvPr id="11" name="Rectangle 10"/>
          <p:cNvSpPr/>
          <p:nvPr/>
        </p:nvSpPr>
        <p:spPr>
          <a:xfrm>
            <a:off x="2803525" y="3714750"/>
            <a:ext cx="2081213" cy="412750"/>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Technical &amp; business skills</a:t>
            </a:r>
          </a:p>
        </p:txBody>
      </p:sp>
      <p:sp>
        <p:nvSpPr>
          <p:cNvPr id="12" name="Rectangle 11"/>
          <p:cNvSpPr/>
          <p:nvPr/>
        </p:nvSpPr>
        <p:spPr>
          <a:xfrm>
            <a:off x="2805113" y="3157538"/>
            <a:ext cx="2078037" cy="363537"/>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Income</a:t>
            </a:r>
          </a:p>
        </p:txBody>
      </p:sp>
      <p:sp>
        <p:nvSpPr>
          <p:cNvPr id="13" name="Rectangle 12"/>
          <p:cNvSpPr/>
          <p:nvPr/>
        </p:nvSpPr>
        <p:spPr>
          <a:xfrm>
            <a:off x="2805113" y="4906963"/>
            <a:ext cx="2078037" cy="485775"/>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Knowledge of environmental/ health benefits </a:t>
            </a:r>
          </a:p>
        </p:txBody>
      </p:sp>
      <p:sp>
        <p:nvSpPr>
          <p:cNvPr id="15" name="Rectangle 14"/>
          <p:cNvSpPr/>
          <p:nvPr/>
        </p:nvSpPr>
        <p:spPr>
          <a:xfrm>
            <a:off x="228600" y="5689600"/>
            <a:ext cx="2200275" cy="481013"/>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Borrowers (supply-side)</a:t>
            </a:r>
          </a:p>
        </p:txBody>
      </p:sp>
      <p:sp>
        <p:nvSpPr>
          <p:cNvPr id="16" name="Rectangle 15"/>
          <p:cNvSpPr/>
          <p:nvPr/>
        </p:nvSpPr>
        <p:spPr>
          <a:xfrm>
            <a:off x="5229225" y="2971800"/>
            <a:ext cx="1905000" cy="2570163"/>
          </a:xfrm>
          <a:prstGeom prst="rect">
            <a:avLst/>
          </a:prstGeom>
          <a:solidFill>
            <a:srgbClr val="333399">
              <a:lumMod val="75000"/>
            </a:srgbClr>
          </a:solidFill>
          <a:ln w="25400" cap="flat" cmpd="sng" algn="ctr">
            <a:solidFill>
              <a:srgbClr val="BBE0E3">
                <a:shade val="50000"/>
              </a:srgbClr>
            </a:solidFill>
            <a:prstDash val="solid"/>
          </a:ln>
          <a:effectLst/>
        </p:spPr>
        <p:txBody>
          <a:bodyPr anchor="ctr"/>
          <a:lstStyle/>
          <a:p>
            <a:pPr>
              <a:defRPr/>
            </a:pPr>
            <a:r>
              <a:rPr lang="en-US" sz="1100" b="1" kern="0" dirty="0">
                <a:solidFill>
                  <a:srgbClr val="FFFFFF"/>
                </a:solidFill>
                <a:latin typeface="Arial" charset="0"/>
                <a:ea typeface="ＭＳ Ｐゴシック" pitchFamily="1" charset="-128"/>
              </a:rPr>
              <a:t>Quality employment and/ or entrepreneurship opportunities</a:t>
            </a:r>
          </a:p>
          <a:p>
            <a:pPr>
              <a:defRPr/>
            </a:pPr>
            <a:endParaRPr lang="en-US" sz="1100" b="1" kern="0" dirty="0">
              <a:solidFill>
                <a:srgbClr val="FFFFFF"/>
              </a:solidFill>
              <a:latin typeface="Arial" charset="0"/>
              <a:ea typeface="ＭＳ Ｐゴシック" pitchFamily="1" charset="-128"/>
            </a:endParaRPr>
          </a:p>
          <a:p>
            <a:pPr>
              <a:defRPr/>
            </a:pPr>
            <a:r>
              <a:rPr lang="en-US" sz="1100" b="1" kern="0" dirty="0">
                <a:solidFill>
                  <a:srgbClr val="FFFFFF"/>
                </a:solidFill>
                <a:latin typeface="Arial" charset="0"/>
                <a:ea typeface="ＭＳ Ｐゴシック" pitchFamily="1" charset="-128"/>
              </a:rPr>
              <a:t>Increased income</a:t>
            </a:r>
          </a:p>
          <a:p>
            <a:pPr>
              <a:defRPr/>
            </a:pPr>
            <a:endParaRPr lang="en-US" sz="1100" b="1" kern="0" dirty="0">
              <a:solidFill>
                <a:srgbClr val="FFFFFF"/>
              </a:solidFill>
              <a:latin typeface="Arial" charset="0"/>
              <a:ea typeface="ＭＳ Ｐゴシック" pitchFamily="1" charset="-128"/>
            </a:endParaRPr>
          </a:p>
          <a:p>
            <a:pPr>
              <a:defRPr/>
            </a:pPr>
            <a:r>
              <a:rPr lang="en-US" sz="1100" b="1" kern="0" dirty="0">
                <a:solidFill>
                  <a:srgbClr val="FFFFFF"/>
                </a:solidFill>
                <a:latin typeface="Arial" charset="0"/>
                <a:ea typeface="ＭＳ Ｐゴシック" pitchFamily="1" charset="-128"/>
              </a:rPr>
              <a:t>Increased knowledge &amp; skills</a:t>
            </a:r>
          </a:p>
          <a:p>
            <a:pPr>
              <a:defRPr/>
            </a:pPr>
            <a:endParaRPr lang="en-US" sz="1100" b="1" kern="0" dirty="0">
              <a:solidFill>
                <a:srgbClr val="FFFFFF"/>
              </a:solidFill>
              <a:latin typeface="Arial" charset="0"/>
              <a:ea typeface="ＭＳ Ｐゴシック" pitchFamily="1" charset="-128"/>
            </a:endParaRPr>
          </a:p>
          <a:p>
            <a:pPr>
              <a:defRPr/>
            </a:pPr>
            <a:r>
              <a:rPr lang="en-US" sz="1100" b="1" kern="0" dirty="0">
                <a:solidFill>
                  <a:srgbClr val="FFFFFF"/>
                </a:solidFill>
                <a:latin typeface="Arial" charset="0"/>
                <a:ea typeface="ＭＳ Ｐゴシック" pitchFamily="1" charset="-128"/>
              </a:rPr>
              <a:t>Increased access to resources </a:t>
            </a:r>
          </a:p>
          <a:p>
            <a:pPr>
              <a:defRPr/>
            </a:pPr>
            <a:endParaRPr lang="en-US" sz="1100" b="1" kern="0" dirty="0">
              <a:solidFill>
                <a:srgbClr val="FFFFFF"/>
              </a:solidFill>
              <a:latin typeface="Arial" charset="0"/>
              <a:ea typeface="ＭＳ Ｐゴシック" pitchFamily="1" charset="-128"/>
            </a:endParaRPr>
          </a:p>
          <a:p>
            <a:pPr>
              <a:defRPr/>
            </a:pPr>
            <a:r>
              <a:rPr lang="en-US" sz="1100" b="1" kern="0" dirty="0">
                <a:solidFill>
                  <a:srgbClr val="FFFFFF"/>
                </a:solidFill>
                <a:latin typeface="Arial" charset="0"/>
                <a:ea typeface="ＭＳ Ｐゴシック" pitchFamily="1" charset="-128"/>
              </a:rPr>
              <a:t>Enhanced social capital through expanded networks</a:t>
            </a:r>
          </a:p>
        </p:txBody>
      </p:sp>
      <p:sp>
        <p:nvSpPr>
          <p:cNvPr id="17" name="Rectangle 16"/>
          <p:cNvSpPr/>
          <p:nvPr/>
        </p:nvSpPr>
        <p:spPr>
          <a:xfrm>
            <a:off x="7821613" y="5226050"/>
            <a:ext cx="1066800" cy="1327150"/>
          </a:xfrm>
          <a:prstGeom prst="rect">
            <a:avLst/>
          </a:prstGeom>
          <a:solidFill>
            <a:schemeClr val="bg1">
              <a:lumMod val="75000"/>
              <a:alpha val="80000"/>
            </a:schemeClr>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Adoption of clean cooking solutions</a:t>
            </a:r>
          </a:p>
        </p:txBody>
      </p:sp>
      <p:sp>
        <p:nvSpPr>
          <p:cNvPr id="18" name="Rectangle 17"/>
          <p:cNvSpPr/>
          <p:nvPr/>
        </p:nvSpPr>
        <p:spPr>
          <a:xfrm>
            <a:off x="234950" y="5103813"/>
            <a:ext cx="2187575" cy="501650"/>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After-sales service of clean stoves</a:t>
            </a:r>
          </a:p>
        </p:txBody>
      </p:sp>
      <p:sp>
        <p:nvSpPr>
          <p:cNvPr id="29" name="Rounded Rectangle 28"/>
          <p:cNvSpPr/>
          <p:nvPr/>
        </p:nvSpPr>
        <p:spPr bwMode="auto">
          <a:xfrm>
            <a:off x="414338" y="1422400"/>
            <a:ext cx="1828800" cy="762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Involvement through the Clean Cooking Value Chain</a:t>
            </a:r>
            <a:endParaRPr lang="en-US" sz="1200" b="1" kern="0" dirty="0">
              <a:solidFill>
                <a:srgbClr val="000000"/>
              </a:solidFill>
              <a:latin typeface="Arial" charset="0"/>
              <a:ea typeface="ＭＳ Ｐゴシック" pitchFamily="1" charset="-128"/>
            </a:endParaRPr>
          </a:p>
        </p:txBody>
      </p:sp>
      <p:sp>
        <p:nvSpPr>
          <p:cNvPr id="31" name="Right Arrow 30"/>
          <p:cNvSpPr/>
          <p:nvPr/>
        </p:nvSpPr>
        <p:spPr bwMode="auto">
          <a:xfrm>
            <a:off x="2432050" y="1670050"/>
            <a:ext cx="511175"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32" name="Rectangle 31"/>
          <p:cNvSpPr/>
          <p:nvPr/>
        </p:nvSpPr>
        <p:spPr>
          <a:xfrm>
            <a:off x="233363" y="3351213"/>
            <a:ext cx="2189162" cy="525462"/>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Selection &amp; design of clean cooking products</a:t>
            </a:r>
          </a:p>
        </p:txBody>
      </p:sp>
      <p:sp>
        <p:nvSpPr>
          <p:cNvPr id="33" name="Rounded Rectangle 32"/>
          <p:cNvSpPr/>
          <p:nvPr/>
        </p:nvSpPr>
        <p:spPr bwMode="auto">
          <a:xfrm>
            <a:off x="3098800" y="1422400"/>
            <a:ext cx="1492250" cy="762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Components of Enhanced Livelihoods</a:t>
            </a:r>
            <a:endParaRPr lang="en-US" sz="1200" b="1" kern="0" dirty="0">
              <a:solidFill>
                <a:srgbClr val="000000"/>
              </a:solidFill>
              <a:latin typeface="Arial" charset="0"/>
              <a:ea typeface="ＭＳ Ｐゴシック" pitchFamily="1" charset="-128"/>
            </a:endParaRPr>
          </a:p>
        </p:txBody>
      </p:sp>
      <p:sp>
        <p:nvSpPr>
          <p:cNvPr id="34" name="Rounded Rectangle 33"/>
          <p:cNvSpPr/>
          <p:nvPr/>
        </p:nvSpPr>
        <p:spPr bwMode="auto">
          <a:xfrm>
            <a:off x="5470525" y="1295400"/>
            <a:ext cx="1423988" cy="1016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Outcomes of Expanded Livelihood Opportunities</a:t>
            </a:r>
            <a:endParaRPr lang="en-US" sz="1200" b="1" kern="0" dirty="0">
              <a:solidFill>
                <a:srgbClr val="000000"/>
              </a:solidFill>
              <a:latin typeface="Arial" charset="0"/>
              <a:ea typeface="ＭＳ Ｐゴシック" pitchFamily="1" charset="-128"/>
            </a:endParaRPr>
          </a:p>
        </p:txBody>
      </p:sp>
      <p:sp>
        <p:nvSpPr>
          <p:cNvPr id="35" name="Rectangle 34"/>
          <p:cNvSpPr/>
          <p:nvPr/>
        </p:nvSpPr>
        <p:spPr>
          <a:xfrm>
            <a:off x="233363" y="2865438"/>
            <a:ext cx="2190750" cy="409575"/>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SME owners &amp; executives</a:t>
            </a:r>
          </a:p>
        </p:txBody>
      </p:sp>
      <p:sp>
        <p:nvSpPr>
          <p:cNvPr id="42" name="Rectangle 41"/>
          <p:cNvSpPr/>
          <p:nvPr/>
        </p:nvSpPr>
        <p:spPr>
          <a:xfrm>
            <a:off x="5181600" y="5943600"/>
            <a:ext cx="1995488" cy="633413"/>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Financing options for consumers</a:t>
            </a:r>
          </a:p>
        </p:txBody>
      </p:sp>
      <p:sp>
        <p:nvSpPr>
          <p:cNvPr id="44" name="Right Arrow 43"/>
          <p:cNvSpPr/>
          <p:nvPr/>
        </p:nvSpPr>
        <p:spPr bwMode="auto">
          <a:xfrm>
            <a:off x="4718050" y="1670050"/>
            <a:ext cx="511175"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55" name="Right Bracket 54"/>
          <p:cNvSpPr/>
          <p:nvPr/>
        </p:nvSpPr>
        <p:spPr>
          <a:xfrm>
            <a:off x="2290763" y="2311400"/>
            <a:ext cx="255587" cy="3962400"/>
          </a:xfrm>
          <a:prstGeom prst="rightBracket">
            <a:avLst/>
          </a:prstGeom>
          <a:ln w="22225">
            <a:solidFill>
              <a:srgbClr val="3C8C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7" name="Straight Arrow Connector 56"/>
          <p:cNvCxnSpPr>
            <a:endCxn id="5" idx="1"/>
          </p:cNvCxnSpPr>
          <p:nvPr/>
        </p:nvCxnSpPr>
        <p:spPr>
          <a:xfrm>
            <a:off x="2546350" y="2789238"/>
            <a:ext cx="258763"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2" idx="1"/>
          </p:cNvCxnSpPr>
          <p:nvPr/>
        </p:nvCxnSpPr>
        <p:spPr>
          <a:xfrm>
            <a:off x="2546350" y="3332163"/>
            <a:ext cx="258763" cy="635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13" idx="1"/>
          </p:cNvCxnSpPr>
          <p:nvPr/>
        </p:nvCxnSpPr>
        <p:spPr>
          <a:xfrm>
            <a:off x="2536825" y="5146675"/>
            <a:ext cx="268288" cy="3175"/>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536825" y="3962400"/>
            <a:ext cx="261938"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74" name="Right Bracket 73"/>
          <p:cNvSpPr/>
          <p:nvPr/>
        </p:nvSpPr>
        <p:spPr>
          <a:xfrm>
            <a:off x="4718050" y="2463800"/>
            <a:ext cx="273050" cy="3657600"/>
          </a:xfrm>
          <a:prstGeom prst="rightBracket">
            <a:avLst/>
          </a:prstGeom>
          <a:ln w="22225">
            <a:solidFill>
              <a:srgbClr val="3C8C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5" name="Straight Arrow Connector 74"/>
          <p:cNvCxnSpPr/>
          <p:nvPr/>
        </p:nvCxnSpPr>
        <p:spPr>
          <a:xfrm>
            <a:off x="4991100" y="4191000"/>
            <a:ext cx="260350"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784475" y="5588000"/>
            <a:ext cx="2100263" cy="431800"/>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Expanded access to capital/credit </a:t>
            </a:r>
          </a:p>
        </p:txBody>
      </p:sp>
      <p:cxnSp>
        <p:nvCxnSpPr>
          <p:cNvPr id="78" name="Straight Arrow Connector 77"/>
          <p:cNvCxnSpPr>
            <a:endCxn id="77" idx="1"/>
          </p:cNvCxnSpPr>
          <p:nvPr/>
        </p:nvCxnSpPr>
        <p:spPr>
          <a:xfrm>
            <a:off x="2536825" y="5803900"/>
            <a:ext cx="247650"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821613" y="3787775"/>
            <a:ext cx="1066800" cy="1009650"/>
          </a:xfrm>
          <a:prstGeom prst="rect">
            <a:avLst/>
          </a:prstGeom>
          <a:solidFill>
            <a:schemeClr val="tx2">
              <a:lumMod val="50000"/>
              <a:alpha val="80000"/>
            </a:schemeClr>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Enhanced economic well-being</a:t>
            </a:r>
          </a:p>
        </p:txBody>
      </p:sp>
      <p:cxnSp>
        <p:nvCxnSpPr>
          <p:cNvPr id="22" name="Straight Arrow Connector 21"/>
          <p:cNvCxnSpPr>
            <a:stCxn id="42" idx="3"/>
          </p:cNvCxnSpPr>
          <p:nvPr/>
        </p:nvCxnSpPr>
        <p:spPr>
          <a:xfrm flipV="1">
            <a:off x="7177088" y="6248400"/>
            <a:ext cx="671512" cy="11113"/>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bwMode="auto">
          <a:xfrm>
            <a:off x="7642225" y="1612900"/>
            <a:ext cx="1425575" cy="381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Ultimate Goal</a:t>
            </a:r>
            <a:endParaRPr lang="en-US" sz="1200" b="1" kern="0" dirty="0">
              <a:solidFill>
                <a:srgbClr val="000000"/>
              </a:solidFill>
              <a:latin typeface="Arial" charset="0"/>
              <a:ea typeface="ＭＳ Ｐゴシック" pitchFamily="1" charset="-128"/>
            </a:endParaRPr>
          </a:p>
        </p:txBody>
      </p:sp>
      <p:sp>
        <p:nvSpPr>
          <p:cNvPr id="50" name="Right Arrow 49"/>
          <p:cNvSpPr/>
          <p:nvPr/>
        </p:nvSpPr>
        <p:spPr bwMode="auto">
          <a:xfrm>
            <a:off x="7010400" y="1670050"/>
            <a:ext cx="512763"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cxnSp>
        <p:nvCxnSpPr>
          <p:cNvPr id="51" name="Straight Arrow Connector 50"/>
          <p:cNvCxnSpPr/>
          <p:nvPr/>
        </p:nvCxnSpPr>
        <p:spPr>
          <a:xfrm>
            <a:off x="2571750" y="4495800"/>
            <a:ext cx="247650"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rot="2327633">
            <a:off x="5942013" y="4543425"/>
            <a:ext cx="1585912" cy="533400"/>
          </a:xfrm>
          <a:prstGeom prst="rect">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ight Arrow 62"/>
          <p:cNvSpPr/>
          <p:nvPr/>
        </p:nvSpPr>
        <p:spPr>
          <a:xfrm>
            <a:off x="114300" y="3400425"/>
            <a:ext cx="7589838" cy="1422400"/>
          </a:xfrm>
          <a:prstGeom prst="rightArrow">
            <a:avLst>
              <a:gd name="adj1" fmla="val 50000"/>
              <a:gd name="adj2" fmla="val 3180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628" name="Title 3"/>
          <p:cNvSpPr>
            <a:spLocks noGrp="1"/>
          </p:cNvSpPr>
          <p:nvPr>
            <p:ph type="title"/>
          </p:nvPr>
        </p:nvSpPr>
        <p:spPr>
          <a:xfrm>
            <a:off x="152400" y="292100"/>
            <a:ext cx="6248400" cy="1143000"/>
          </a:xfrm>
        </p:spPr>
        <p:txBody>
          <a:bodyPr/>
          <a:lstStyle/>
          <a:p>
            <a:pPr algn="l" eaLnBrk="1" hangingPunct="1"/>
            <a:r>
              <a:rPr lang="en-US" altLang="en-US" sz="3200" b="1" smtClean="0">
                <a:solidFill>
                  <a:schemeClr val="tx1"/>
                </a:solidFill>
                <a:latin typeface="Calibri" pitchFamily="34" charset="0"/>
              </a:rPr>
              <a:t>FEEDBACK?</a:t>
            </a:r>
            <a:endParaRPr lang="en-US" altLang="en-US" sz="2800" b="1" smtClean="0">
              <a:solidFill>
                <a:srgbClr val="7030A0"/>
              </a:solidFill>
              <a:latin typeface="Calibri" pitchFamily="34" charset="0"/>
            </a:endParaRPr>
          </a:p>
        </p:txBody>
      </p:sp>
      <p:sp>
        <p:nvSpPr>
          <p:cNvPr id="5" name="Rectangle 4"/>
          <p:cNvSpPr/>
          <p:nvPr/>
        </p:nvSpPr>
        <p:spPr>
          <a:xfrm>
            <a:off x="2667000" y="2498725"/>
            <a:ext cx="2057400" cy="344488"/>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Employment</a:t>
            </a:r>
          </a:p>
        </p:txBody>
      </p:sp>
      <p:sp>
        <p:nvSpPr>
          <p:cNvPr id="7" name="Rectangle 6"/>
          <p:cNvSpPr/>
          <p:nvPr/>
        </p:nvSpPr>
        <p:spPr>
          <a:xfrm>
            <a:off x="104775" y="2360613"/>
            <a:ext cx="2198688" cy="347662"/>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investors</a:t>
            </a:r>
          </a:p>
        </p:txBody>
      </p:sp>
      <p:sp>
        <p:nvSpPr>
          <p:cNvPr id="8" name="Rectangle 7"/>
          <p:cNvSpPr/>
          <p:nvPr/>
        </p:nvSpPr>
        <p:spPr>
          <a:xfrm>
            <a:off x="109538" y="3884613"/>
            <a:ext cx="2189162" cy="479425"/>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 production of clean fuels and/or stoves</a:t>
            </a:r>
          </a:p>
        </p:txBody>
      </p:sp>
      <p:sp>
        <p:nvSpPr>
          <p:cNvPr id="9" name="Rectangle 8"/>
          <p:cNvSpPr/>
          <p:nvPr/>
        </p:nvSpPr>
        <p:spPr>
          <a:xfrm>
            <a:off x="104775" y="4448175"/>
            <a:ext cx="2198688" cy="503238"/>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 distribution of clean fuels and/or stoves</a:t>
            </a:r>
          </a:p>
        </p:txBody>
      </p:sp>
      <p:sp>
        <p:nvSpPr>
          <p:cNvPr id="10" name="Rectangle 9"/>
          <p:cNvSpPr/>
          <p:nvPr/>
        </p:nvSpPr>
        <p:spPr>
          <a:xfrm>
            <a:off x="2667000" y="3889375"/>
            <a:ext cx="2057400" cy="387350"/>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Business &amp; social networks</a:t>
            </a:r>
          </a:p>
        </p:txBody>
      </p:sp>
      <p:sp>
        <p:nvSpPr>
          <p:cNvPr id="11" name="Rectangle 10"/>
          <p:cNvSpPr/>
          <p:nvPr/>
        </p:nvSpPr>
        <p:spPr>
          <a:xfrm>
            <a:off x="2667000" y="3386138"/>
            <a:ext cx="2057400" cy="412750"/>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Technical &amp; business skills</a:t>
            </a:r>
          </a:p>
        </p:txBody>
      </p:sp>
      <p:sp>
        <p:nvSpPr>
          <p:cNvPr id="12" name="Rectangle 11"/>
          <p:cNvSpPr/>
          <p:nvPr/>
        </p:nvSpPr>
        <p:spPr>
          <a:xfrm>
            <a:off x="2667000" y="2933700"/>
            <a:ext cx="2057400" cy="363538"/>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Income</a:t>
            </a:r>
          </a:p>
        </p:txBody>
      </p:sp>
      <p:sp>
        <p:nvSpPr>
          <p:cNvPr id="13" name="Rectangle 12"/>
          <p:cNvSpPr/>
          <p:nvPr/>
        </p:nvSpPr>
        <p:spPr>
          <a:xfrm>
            <a:off x="2667000" y="4857750"/>
            <a:ext cx="2057400" cy="487363"/>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Knowledge of environmental/ health benefits </a:t>
            </a:r>
          </a:p>
        </p:txBody>
      </p:sp>
      <p:sp>
        <p:nvSpPr>
          <p:cNvPr id="14" name="Rectangle 13"/>
          <p:cNvSpPr/>
          <p:nvPr/>
        </p:nvSpPr>
        <p:spPr>
          <a:xfrm>
            <a:off x="2667000" y="5435600"/>
            <a:ext cx="2057400" cy="430213"/>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Expanded access to capital/credit </a:t>
            </a:r>
          </a:p>
        </p:txBody>
      </p:sp>
      <p:sp>
        <p:nvSpPr>
          <p:cNvPr id="15" name="Rectangle 14"/>
          <p:cNvSpPr/>
          <p:nvPr/>
        </p:nvSpPr>
        <p:spPr>
          <a:xfrm>
            <a:off x="104775" y="5613400"/>
            <a:ext cx="2198688" cy="481013"/>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as borrowers (supply-side)</a:t>
            </a:r>
          </a:p>
        </p:txBody>
      </p:sp>
      <p:sp>
        <p:nvSpPr>
          <p:cNvPr id="16" name="Rectangle 15"/>
          <p:cNvSpPr/>
          <p:nvPr/>
        </p:nvSpPr>
        <p:spPr>
          <a:xfrm>
            <a:off x="5214938" y="2933700"/>
            <a:ext cx="1595437" cy="2501900"/>
          </a:xfrm>
          <a:prstGeom prst="rect">
            <a:avLst/>
          </a:prstGeom>
          <a:solidFill>
            <a:srgbClr val="6633CC"/>
          </a:solidFill>
          <a:ln w="25400" cap="flat" cmpd="sng" algn="ctr">
            <a:solidFill>
              <a:srgbClr val="BBE0E3">
                <a:shade val="50000"/>
              </a:srgbClr>
            </a:solidFill>
            <a:prstDash val="solid"/>
          </a:ln>
          <a:effectLst/>
        </p:spPr>
        <p:txBody>
          <a:bodyPr anchor="ctr"/>
          <a:lstStyle/>
          <a:p>
            <a:pPr algn="ctr">
              <a:defRPr/>
            </a:pPr>
            <a:endParaRPr lang="en-US" sz="1350" b="1" kern="0" dirty="0">
              <a:solidFill>
                <a:srgbClr val="FFFFFF"/>
              </a:solidFill>
              <a:latin typeface="Arial" charset="0"/>
              <a:ea typeface="ＭＳ Ｐゴシック" pitchFamily="1" charset="-128"/>
            </a:endParaRPr>
          </a:p>
          <a:p>
            <a:pPr algn="ctr">
              <a:defRPr/>
            </a:pPr>
            <a:endParaRPr lang="en-US" sz="1100" b="1" kern="0" dirty="0">
              <a:solidFill>
                <a:srgbClr val="FFFFFF"/>
              </a:solidFill>
              <a:latin typeface="Arial" charset="0"/>
              <a:ea typeface="ＭＳ Ｐゴシック" pitchFamily="1" charset="-128"/>
            </a:endParaRPr>
          </a:p>
          <a:p>
            <a:pPr>
              <a:defRPr/>
            </a:pPr>
            <a:r>
              <a:rPr lang="en-US" sz="1200" b="1" kern="0" dirty="0">
                <a:solidFill>
                  <a:srgbClr val="FFFFFF"/>
                </a:solidFill>
                <a:latin typeface="Arial" charset="0"/>
                <a:ea typeface="ＭＳ Ｐゴシック"/>
              </a:rPr>
              <a:t>Enhanced voice/ participation</a:t>
            </a:r>
          </a:p>
          <a:p>
            <a:pPr>
              <a:defRPr/>
            </a:pPr>
            <a:endParaRPr lang="en-US" sz="1000" b="1" kern="0" dirty="0">
              <a:solidFill>
                <a:srgbClr val="FFFFFF"/>
              </a:solidFill>
              <a:latin typeface="Arial" charset="0"/>
              <a:ea typeface="ＭＳ Ｐゴシック"/>
            </a:endParaRPr>
          </a:p>
          <a:p>
            <a:pPr>
              <a:defRPr/>
            </a:pPr>
            <a:r>
              <a:rPr lang="en-US" sz="1200" b="1" kern="0" dirty="0">
                <a:solidFill>
                  <a:srgbClr val="FFFFFF"/>
                </a:solidFill>
                <a:latin typeface="Arial" charset="0"/>
                <a:ea typeface="ＭＳ Ｐゴシック"/>
              </a:rPr>
              <a:t>Improved self-confidence &amp; self-efficacy </a:t>
            </a:r>
          </a:p>
          <a:p>
            <a:pPr>
              <a:defRPr/>
            </a:pPr>
            <a:endParaRPr lang="en-US" sz="1400" b="1" kern="0" dirty="0">
              <a:solidFill>
                <a:srgbClr val="FFFFFF"/>
              </a:solidFill>
              <a:latin typeface="Arial" charset="0"/>
              <a:ea typeface="ＭＳ Ｐゴシック"/>
            </a:endParaRPr>
          </a:p>
          <a:p>
            <a:pPr>
              <a:defRPr/>
            </a:pPr>
            <a:r>
              <a:rPr lang="en-US" sz="1200" b="1" kern="0" dirty="0">
                <a:solidFill>
                  <a:srgbClr val="FFFFFF"/>
                </a:solidFill>
                <a:latin typeface="Arial" charset="0"/>
                <a:ea typeface="ＭＳ Ｐゴシック"/>
              </a:rPr>
              <a:t>Increased decision-making and control over resources</a:t>
            </a:r>
          </a:p>
          <a:p>
            <a:pPr>
              <a:defRPr/>
            </a:pPr>
            <a:endParaRPr lang="en-US" sz="1400" b="1" kern="0" dirty="0">
              <a:solidFill>
                <a:srgbClr val="FFFFFF"/>
              </a:solidFill>
              <a:latin typeface="Arial" charset="0"/>
              <a:ea typeface="ＭＳ Ｐゴシック"/>
            </a:endParaRPr>
          </a:p>
          <a:p>
            <a:pPr>
              <a:defRPr/>
            </a:pPr>
            <a:r>
              <a:rPr lang="en-US" sz="1200" b="1" kern="0" dirty="0">
                <a:solidFill>
                  <a:srgbClr val="FFFFFF"/>
                </a:solidFill>
                <a:latin typeface="Arial" charset="0"/>
                <a:ea typeface="ＭＳ Ｐゴシック"/>
              </a:rPr>
              <a:t>Improved status</a:t>
            </a:r>
            <a:endParaRPr lang="en-US" sz="1400" b="1" kern="0" dirty="0">
              <a:solidFill>
                <a:srgbClr val="FFFFFF"/>
              </a:solidFill>
              <a:latin typeface="Arial" charset="0"/>
              <a:ea typeface="ＭＳ Ｐゴシック"/>
            </a:endParaRPr>
          </a:p>
          <a:p>
            <a:pPr>
              <a:defRPr/>
            </a:pPr>
            <a:endParaRPr lang="en-US" sz="1400" kern="0" dirty="0">
              <a:solidFill>
                <a:srgbClr val="FFFFFF"/>
              </a:solidFill>
              <a:latin typeface="Arial"/>
              <a:ea typeface="ＭＳ Ｐゴシック"/>
            </a:endParaRPr>
          </a:p>
          <a:p>
            <a:pPr algn="ctr">
              <a:defRPr/>
            </a:pPr>
            <a:endParaRPr lang="en-US" sz="1300" b="1" kern="0" dirty="0">
              <a:solidFill>
                <a:srgbClr val="FFFFFF"/>
              </a:solidFill>
              <a:latin typeface="Arial" charset="0"/>
              <a:ea typeface="ＭＳ Ｐゴシック"/>
              <a:cs typeface="Calibri" pitchFamily="34" charset="0"/>
            </a:endParaRPr>
          </a:p>
        </p:txBody>
      </p:sp>
      <p:sp>
        <p:nvSpPr>
          <p:cNvPr id="17" name="Rectangle 16"/>
          <p:cNvSpPr/>
          <p:nvPr/>
        </p:nvSpPr>
        <p:spPr>
          <a:xfrm>
            <a:off x="7696200" y="5229225"/>
            <a:ext cx="1371600" cy="1476375"/>
          </a:xfrm>
          <a:prstGeom prst="rect">
            <a:avLst/>
          </a:prstGeom>
          <a:solidFill>
            <a:schemeClr val="accent5">
              <a:lumMod val="50000"/>
              <a:alpha val="80000"/>
            </a:schemeClr>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Adoption of clean cooking solutions</a:t>
            </a:r>
          </a:p>
        </p:txBody>
      </p:sp>
      <p:sp>
        <p:nvSpPr>
          <p:cNvPr id="18" name="Rectangle 17"/>
          <p:cNvSpPr/>
          <p:nvPr/>
        </p:nvSpPr>
        <p:spPr>
          <a:xfrm>
            <a:off x="109538" y="5027613"/>
            <a:ext cx="2187575" cy="501650"/>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 after-sales service of clean stoves</a:t>
            </a:r>
          </a:p>
        </p:txBody>
      </p:sp>
      <p:sp>
        <p:nvSpPr>
          <p:cNvPr id="21" name="Rectangle 20"/>
          <p:cNvSpPr/>
          <p:nvPr/>
        </p:nvSpPr>
        <p:spPr>
          <a:xfrm>
            <a:off x="2667000" y="4367213"/>
            <a:ext cx="2057400" cy="401637"/>
          </a:xfrm>
          <a:prstGeom prst="rect">
            <a:avLst/>
          </a:prstGeom>
          <a:solidFill>
            <a:srgbClr val="BBE0E3"/>
          </a:solidFill>
          <a:ln w="25400" cap="flat" cmpd="sng" algn="ctr">
            <a:solidFill>
              <a:srgbClr val="6633CC"/>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Agency</a:t>
            </a:r>
            <a:r>
              <a:rPr lang="en-US" sz="1200" b="1" kern="0" dirty="0">
                <a:solidFill>
                  <a:srgbClr val="000000"/>
                </a:solidFill>
                <a:latin typeface="Arial" charset="0"/>
                <a:ea typeface="ＭＳ Ｐゴシック"/>
                <a:cs typeface="Calibri" pitchFamily="34" charset="0"/>
              </a:rPr>
              <a:t> </a:t>
            </a:r>
          </a:p>
        </p:txBody>
      </p:sp>
      <p:sp>
        <p:nvSpPr>
          <p:cNvPr id="29" name="Rounded Rectangle 28"/>
          <p:cNvSpPr/>
          <p:nvPr/>
        </p:nvSpPr>
        <p:spPr bwMode="auto">
          <a:xfrm>
            <a:off x="473075" y="1600200"/>
            <a:ext cx="1460500" cy="5334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Involvement of Women</a:t>
            </a:r>
            <a:endParaRPr lang="en-US" sz="1200" b="1" kern="0" dirty="0">
              <a:solidFill>
                <a:srgbClr val="000000"/>
              </a:solidFill>
              <a:latin typeface="Arial" charset="0"/>
              <a:ea typeface="ＭＳ Ｐゴシック" pitchFamily="1" charset="-128"/>
            </a:endParaRPr>
          </a:p>
        </p:txBody>
      </p:sp>
      <p:sp>
        <p:nvSpPr>
          <p:cNvPr id="31" name="Right Arrow 30"/>
          <p:cNvSpPr/>
          <p:nvPr/>
        </p:nvSpPr>
        <p:spPr bwMode="auto">
          <a:xfrm>
            <a:off x="2166938" y="1733550"/>
            <a:ext cx="511175"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32" name="Rectangle 31"/>
          <p:cNvSpPr/>
          <p:nvPr/>
        </p:nvSpPr>
        <p:spPr>
          <a:xfrm>
            <a:off x="109538" y="3275013"/>
            <a:ext cx="2189162" cy="525462"/>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in selection &amp; design of clean cooking products</a:t>
            </a:r>
          </a:p>
        </p:txBody>
      </p:sp>
      <p:sp>
        <p:nvSpPr>
          <p:cNvPr id="33" name="Rounded Rectangle 32"/>
          <p:cNvSpPr/>
          <p:nvPr/>
        </p:nvSpPr>
        <p:spPr bwMode="auto">
          <a:xfrm>
            <a:off x="2949575" y="1600200"/>
            <a:ext cx="1492250" cy="5334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Components of Empowerment</a:t>
            </a:r>
            <a:endParaRPr lang="en-US" sz="1200" b="1" kern="0" dirty="0">
              <a:solidFill>
                <a:srgbClr val="000000"/>
              </a:solidFill>
              <a:latin typeface="Arial" charset="0"/>
              <a:ea typeface="ＭＳ Ｐゴシック" pitchFamily="1" charset="-128"/>
            </a:endParaRPr>
          </a:p>
        </p:txBody>
      </p:sp>
      <p:sp>
        <p:nvSpPr>
          <p:cNvPr id="34" name="Rounded Rectangle 33"/>
          <p:cNvSpPr/>
          <p:nvPr/>
        </p:nvSpPr>
        <p:spPr bwMode="auto">
          <a:xfrm>
            <a:off x="5300663" y="1600200"/>
            <a:ext cx="1423987" cy="5334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Outcomes of Empowerment</a:t>
            </a:r>
            <a:endParaRPr lang="en-US" sz="1200" b="1" kern="0" dirty="0">
              <a:solidFill>
                <a:srgbClr val="000000"/>
              </a:solidFill>
              <a:latin typeface="Arial" charset="0"/>
              <a:ea typeface="ＭＳ Ｐゴシック" pitchFamily="1" charset="-128"/>
            </a:endParaRPr>
          </a:p>
        </p:txBody>
      </p:sp>
      <p:sp>
        <p:nvSpPr>
          <p:cNvPr id="35" name="Rectangle 34"/>
          <p:cNvSpPr/>
          <p:nvPr/>
        </p:nvSpPr>
        <p:spPr>
          <a:xfrm>
            <a:off x="107950" y="2789238"/>
            <a:ext cx="2192338" cy="409575"/>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Women SME owners &amp; executives</a:t>
            </a:r>
          </a:p>
        </p:txBody>
      </p:sp>
      <p:sp>
        <p:nvSpPr>
          <p:cNvPr id="37" name="Flowchart: Manual Operation 36"/>
          <p:cNvSpPr/>
          <p:nvPr/>
        </p:nvSpPr>
        <p:spPr>
          <a:xfrm rot="7270126">
            <a:off x="6865938" y="5070475"/>
            <a:ext cx="1341438" cy="630237"/>
          </a:xfrm>
          <a:prstGeom prst="flowChartManualOperation">
            <a:avLst/>
          </a:prstGeom>
          <a:solidFill>
            <a:schemeClr val="bg1">
              <a:lumMod val="85000"/>
            </a:schemeClr>
          </a:solidFill>
          <a:ln>
            <a:solidFill>
              <a:srgbClr val="66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26650" name="TextBox 37"/>
          <p:cNvSpPr txBox="1">
            <a:spLocks noChangeArrowheads="1"/>
          </p:cNvSpPr>
          <p:nvPr/>
        </p:nvSpPr>
        <p:spPr bwMode="auto">
          <a:xfrm rot="-3541745">
            <a:off x="7115175" y="5159375"/>
            <a:ext cx="936625" cy="492125"/>
          </a:xfrm>
          <a:prstGeom prst="rect">
            <a:avLst/>
          </a:prstGeom>
          <a:noFill/>
          <a:ln w="9525">
            <a:noFill/>
            <a:miter lim="800000"/>
            <a:headEnd/>
            <a:tailEnd/>
          </a:ln>
        </p:spPr>
        <p:txBody>
          <a:bodyPr>
            <a:spAutoFit/>
          </a:bodyPr>
          <a:lstStyle/>
          <a:p>
            <a:pPr algn="ctr"/>
            <a:r>
              <a:rPr lang="en-US" altLang="en-US" sz="1300" b="1">
                <a:solidFill>
                  <a:srgbClr val="000000"/>
                </a:solidFill>
                <a:cs typeface="Arial" pitchFamily="34" charset="0"/>
              </a:rPr>
              <a:t>Multiplier Effect</a:t>
            </a:r>
          </a:p>
        </p:txBody>
      </p:sp>
      <p:sp>
        <p:nvSpPr>
          <p:cNvPr id="42" name="Rectangle 41"/>
          <p:cNvSpPr/>
          <p:nvPr/>
        </p:nvSpPr>
        <p:spPr>
          <a:xfrm>
            <a:off x="5014913" y="6067425"/>
            <a:ext cx="1995487" cy="633413"/>
          </a:xfrm>
          <a:prstGeom prst="rect">
            <a:avLst/>
          </a:prstGeom>
          <a:solidFill>
            <a:srgbClr val="9966FF"/>
          </a:solidFill>
          <a:ln w="25400" cap="flat" cmpd="sng" algn="ctr">
            <a:solidFill>
              <a:srgbClr val="BBE0E3">
                <a:shade val="50000"/>
              </a:srgbClr>
            </a:solidFill>
            <a:prstDash val="solid"/>
          </a:ln>
          <a:effectLst/>
        </p:spPr>
        <p:txBody>
          <a:bodyPr anchor="ctr"/>
          <a:lstStyle/>
          <a:p>
            <a:pPr algn="ctr">
              <a:defRPr/>
            </a:pPr>
            <a:r>
              <a:rPr lang="en-US" sz="1300" b="1" kern="0" dirty="0">
                <a:solidFill>
                  <a:schemeClr val="bg1"/>
                </a:solidFill>
                <a:latin typeface="Arial" charset="0"/>
                <a:ea typeface="ＭＳ Ｐゴシック"/>
                <a:cs typeface="Calibri" pitchFamily="34" charset="0"/>
              </a:rPr>
              <a:t>Financing options targeted to women as consumers</a:t>
            </a:r>
          </a:p>
        </p:txBody>
      </p:sp>
      <p:sp>
        <p:nvSpPr>
          <p:cNvPr id="44" name="Right Arrow 43"/>
          <p:cNvSpPr/>
          <p:nvPr/>
        </p:nvSpPr>
        <p:spPr bwMode="auto">
          <a:xfrm>
            <a:off x="4592638" y="1733550"/>
            <a:ext cx="512762"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45" name="Right Bracket 44"/>
          <p:cNvSpPr/>
          <p:nvPr/>
        </p:nvSpPr>
        <p:spPr>
          <a:xfrm>
            <a:off x="2152650" y="2235200"/>
            <a:ext cx="255588" cy="3962400"/>
          </a:xfrm>
          <a:prstGeom prst="rightBracket">
            <a:avLst/>
          </a:prstGeom>
          <a:ln w="22225">
            <a:solidFill>
              <a:srgbClr val="3C8C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65" name="Straight Arrow Connector 64"/>
          <p:cNvCxnSpPr/>
          <p:nvPr/>
        </p:nvCxnSpPr>
        <p:spPr>
          <a:xfrm>
            <a:off x="2408238" y="26670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2408238" y="30988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2408238" y="35814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2408238" y="40386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2408238" y="45720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408238" y="51054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408238" y="5638800"/>
            <a:ext cx="258762"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72" name="Right Bracket 71"/>
          <p:cNvSpPr/>
          <p:nvPr/>
        </p:nvSpPr>
        <p:spPr>
          <a:xfrm>
            <a:off x="4572000" y="2387600"/>
            <a:ext cx="273050" cy="3581400"/>
          </a:xfrm>
          <a:prstGeom prst="rightBracket">
            <a:avLst/>
          </a:prstGeom>
          <a:ln w="22225">
            <a:solidFill>
              <a:srgbClr val="3C8C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3" name="Straight Arrow Connector 72"/>
          <p:cNvCxnSpPr>
            <a:stCxn id="72" idx="2"/>
            <a:endCxn id="16" idx="1"/>
          </p:cNvCxnSpPr>
          <p:nvPr/>
        </p:nvCxnSpPr>
        <p:spPr>
          <a:xfrm>
            <a:off x="4845050" y="4178300"/>
            <a:ext cx="369888" cy="635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7727950" y="3463925"/>
            <a:ext cx="1320800" cy="1295400"/>
          </a:xfrm>
          <a:prstGeom prst="rect">
            <a:avLst/>
          </a:prstGeom>
          <a:solidFill>
            <a:srgbClr val="66009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rPr>
              <a:t>Women’s enhanced social &amp; economic empowerment</a:t>
            </a:r>
            <a:endParaRPr lang="en-US" sz="1300" kern="0" dirty="0">
              <a:solidFill>
                <a:srgbClr val="FFFFFF"/>
              </a:solidFill>
              <a:latin typeface="Arial"/>
              <a:ea typeface="ＭＳ Ｐゴシック"/>
            </a:endParaRPr>
          </a:p>
        </p:txBody>
      </p:sp>
      <p:sp>
        <p:nvSpPr>
          <p:cNvPr id="43" name="Rounded Rectangle 42"/>
          <p:cNvSpPr/>
          <p:nvPr/>
        </p:nvSpPr>
        <p:spPr bwMode="auto">
          <a:xfrm>
            <a:off x="7708900" y="1676400"/>
            <a:ext cx="1358900" cy="381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Ultimate Goal</a:t>
            </a:r>
            <a:endParaRPr lang="en-US" sz="1200" b="1" kern="0" dirty="0">
              <a:solidFill>
                <a:srgbClr val="000000"/>
              </a:solidFill>
              <a:latin typeface="Arial" charset="0"/>
              <a:ea typeface="ＭＳ Ｐゴシック" pitchFamily="1" charset="-128"/>
            </a:endParaRPr>
          </a:p>
        </p:txBody>
      </p:sp>
      <p:sp>
        <p:nvSpPr>
          <p:cNvPr id="46" name="Right Arrow 45"/>
          <p:cNvSpPr/>
          <p:nvPr/>
        </p:nvSpPr>
        <p:spPr bwMode="auto">
          <a:xfrm>
            <a:off x="6954838" y="1752600"/>
            <a:ext cx="512762"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cxnSp>
        <p:nvCxnSpPr>
          <p:cNvPr id="49" name="Straight Arrow Connector 48"/>
          <p:cNvCxnSpPr>
            <a:stCxn id="42" idx="3"/>
          </p:cNvCxnSpPr>
          <p:nvPr/>
        </p:nvCxnSpPr>
        <p:spPr>
          <a:xfrm flipV="1">
            <a:off x="7010400" y="6372225"/>
            <a:ext cx="685800" cy="1270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127000" y="228600"/>
            <a:ext cx="5943600" cy="1143000"/>
          </a:xfrm>
        </p:spPr>
        <p:txBody>
          <a:bodyPr/>
          <a:lstStyle/>
          <a:p>
            <a:pPr algn="l" eaLnBrk="1" hangingPunct="1"/>
            <a:r>
              <a:rPr lang="en-US" altLang="en-US" sz="3200" b="1" smtClean="0">
                <a:solidFill>
                  <a:schemeClr val="tx1"/>
                </a:solidFill>
                <a:latin typeface="Calibri" pitchFamily="34" charset="0"/>
              </a:rPr>
              <a:t>FEEDBACK?</a:t>
            </a:r>
          </a:p>
        </p:txBody>
      </p:sp>
      <p:sp>
        <p:nvSpPr>
          <p:cNvPr id="7" name="Trapezoid 6"/>
          <p:cNvSpPr/>
          <p:nvPr/>
        </p:nvSpPr>
        <p:spPr>
          <a:xfrm rot="5400000">
            <a:off x="4970463" y="4092575"/>
            <a:ext cx="4073525" cy="263525"/>
          </a:xfrm>
          <a:prstGeom prst="trapezoid">
            <a:avLst>
              <a:gd name="adj" fmla="val 477894"/>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200" y="3267075"/>
            <a:ext cx="914400" cy="1358900"/>
          </a:xfrm>
          <a:prstGeom prst="rect">
            <a:avLst/>
          </a:prstGeom>
          <a:solidFill>
            <a:srgbClr val="4760C9">
              <a:alpha val="80000"/>
            </a:srgb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300" b="1" kern="0" dirty="0">
                <a:solidFill>
                  <a:srgbClr val="FFFFFF"/>
                </a:solidFill>
                <a:latin typeface="Calibri" pitchFamily="34" charset="0"/>
                <a:ea typeface="ＭＳ Ｐゴシック"/>
                <a:cs typeface="Calibri" pitchFamily="34" charset="0"/>
              </a:rPr>
              <a:t>Adoption of clean cooking solutions</a:t>
            </a:r>
          </a:p>
        </p:txBody>
      </p:sp>
      <p:sp>
        <p:nvSpPr>
          <p:cNvPr id="9" name="Rectangle 8"/>
          <p:cNvSpPr/>
          <p:nvPr/>
        </p:nvSpPr>
        <p:spPr>
          <a:xfrm>
            <a:off x="4876800" y="4033838"/>
            <a:ext cx="1998663" cy="42862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Increased time spent on leisure activities</a:t>
            </a:r>
          </a:p>
        </p:txBody>
      </p:sp>
      <p:sp>
        <p:nvSpPr>
          <p:cNvPr id="10" name="Rectangle 9"/>
          <p:cNvSpPr/>
          <p:nvPr/>
        </p:nvSpPr>
        <p:spPr>
          <a:xfrm>
            <a:off x="2836863" y="3379788"/>
            <a:ext cx="1638300" cy="45402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Time spent cooking</a:t>
            </a:r>
          </a:p>
        </p:txBody>
      </p:sp>
      <p:sp>
        <p:nvSpPr>
          <p:cNvPr id="11" name="Rectangle 10"/>
          <p:cNvSpPr/>
          <p:nvPr/>
        </p:nvSpPr>
        <p:spPr>
          <a:xfrm>
            <a:off x="4876800" y="2908300"/>
            <a:ext cx="1998663" cy="45402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Increased time spent on income- generating activities</a:t>
            </a:r>
          </a:p>
        </p:txBody>
      </p:sp>
      <p:sp>
        <p:nvSpPr>
          <p:cNvPr id="12" name="Rectangle 11"/>
          <p:cNvSpPr/>
          <p:nvPr/>
        </p:nvSpPr>
        <p:spPr>
          <a:xfrm>
            <a:off x="4876800" y="4525963"/>
            <a:ext cx="1998663" cy="534987"/>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Increased time spent on education/ training (adult/children)</a:t>
            </a:r>
          </a:p>
        </p:txBody>
      </p:sp>
      <p:sp>
        <p:nvSpPr>
          <p:cNvPr id="13" name="Rectangle 12"/>
          <p:cNvSpPr/>
          <p:nvPr/>
        </p:nvSpPr>
        <p:spPr>
          <a:xfrm>
            <a:off x="1295400" y="2157413"/>
            <a:ext cx="1270000" cy="517525"/>
          </a:xfrm>
          <a:prstGeom prst="rect">
            <a:avLst/>
          </a:prstGeom>
          <a:solidFill>
            <a:srgbClr val="93C399"/>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Shifts in Household F</a:t>
            </a:r>
            <a:r>
              <a:rPr lang="en-US" sz="1200" kern="0" dirty="0" err="1">
                <a:solidFill>
                  <a:srgbClr val="000000"/>
                </a:solidFill>
                <a:latin typeface="Calibri" pitchFamily="34" charset="0"/>
                <a:ea typeface="ＭＳ Ｐゴシック"/>
                <a:cs typeface="Calibri" pitchFamily="34" charset="0"/>
              </a:rPr>
              <a:t>inances</a:t>
            </a:r>
            <a:endParaRPr lang="en-US" sz="1200" kern="0" dirty="0">
              <a:solidFill>
                <a:srgbClr val="000000"/>
              </a:solidFill>
              <a:latin typeface="Calibri" pitchFamily="34" charset="0"/>
              <a:ea typeface="ＭＳ Ｐゴシック"/>
              <a:cs typeface="Calibri" pitchFamily="34" charset="0"/>
            </a:endParaRPr>
          </a:p>
        </p:txBody>
      </p:sp>
      <p:sp>
        <p:nvSpPr>
          <p:cNvPr id="14" name="Rectangle 13"/>
          <p:cNvSpPr/>
          <p:nvPr/>
        </p:nvSpPr>
        <p:spPr>
          <a:xfrm>
            <a:off x="7548563" y="3006725"/>
            <a:ext cx="1371600" cy="2035175"/>
          </a:xfrm>
          <a:prstGeom prst="rect">
            <a:avLst/>
          </a:prstGeom>
          <a:solidFill>
            <a:srgbClr val="481F72">
              <a:alpha val="62000"/>
            </a:srgb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350" b="1" kern="0" dirty="0">
                <a:solidFill>
                  <a:srgbClr val="FFFFFF"/>
                </a:solidFill>
                <a:latin typeface="Calibri" pitchFamily="34" charset="0"/>
                <a:ea typeface="ＭＳ Ｐゴシック"/>
                <a:cs typeface="Calibri" pitchFamily="34" charset="0"/>
              </a:rPr>
              <a:t>Enhanced social and economic well-being</a:t>
            </a:r>
          </a:p>
        </p:txBody>
      </p:sp>
      <p:sp>
        <p:nvSpPr>
          <p:cNvPr id="15" name="Rectangle 14"/>
          <p:cNvSpPr/>
          <p:nvPr/>
        </p:nvSpPr>
        <p:spPr>
          <a:xfrm>
            <a:off x="7785100" y="6151563"/>
            <a:ext cx="914400" cy="523875"/>
          </a:xfrm>
          <a:prstGeom prst="rect">
            <a:avLst/>
          </a:prstGeom>
          <a:solidFill>
            <a:schemeClr val="bg1">
              <a:lumMod val="75000"/>
            </a:schemeClr>
          </a:solidFill>
          <a:ln w="25400" cap="flat" cmpd="sng" algn="ctr">
            <a:solidFill>
              <a:srgbClr val="BBE0E3">
                <a:shade val="50000"/>
              </a:srgbClr>
            </a:solidFill>
            <a:prstDash val="sysDash"/>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Health benefits</a:t>
            </a:r>
          </a:p>
        </p:txBody>
      </p:sp>
      <p:sp>
        <p:nvSpPr>
          <p:cNvPr id="16" name="Rectangle 15"/>
          <p:cNvSpPr/>
          <p:nvPr/>
        </p:nvSpPr>
        <p:spPr>
          <a:xfrm>
            <a:off x="2838450" y="4102100"/>
            <a:ext cx="1635125" cy="49847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Time spent collecting fuel</a:t>
            </a:r>
          </a:p>
        </p:txBody>
      </p:sp>
      <p:cxnSp>
        <p:nvCxnSpPr>
          <p:cNvPr id="17" name="Straight Arrow Connector 16"/>
          <p:cNvCxnSpPr>
            <a:stCxn id="24" idx="3"/>
            <a:endCxn id="15" idx="0"/>
          </p:cNvCxnSpPr>
          <p:nvPr/>
        </p:nvCxnSpPr>
        <p:spPr>
          <a:xfrm>
            <a:off x="6875463" y="5373688"/>
            <a:ext cx="1366837" cy="777875"/>
          </a:xfrm>
          <a:prstGeom prst="straightConnector1">
            <a:avLst/>
          </a:prstGeom>
          <a:ln w="22225">
            <a:solidFill>
              <a:srgbClr val="3C8C93"/>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75463" y="5884863"/>
            <a:ext cx="1366837" cy="266700"/>
          </a:xfrm>
          <a:prstGeom prst="straightConnector1">
            <a:avLst/>
          </a:prstGeom>
          <a:ln w="22225">
            <a:solidFill>
              <a:srgbClr val="3C8C93"/>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836863" y="1884363"/>
            <a:ext cx="1638300" cy="457200"/>
          </a:xfrm>
          <a:prstGeom prst="rect">
            <a:avLst/>
          </a:prstGeom>
          <a:solidFill>
            <a:srgbClr val="93C399"/>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Money spent on fuel</a:t>
            </a:r>
          </a:p>
        </p:txBody>
      </p:sp>
      <p:sp>
        <p:nvSpPr>
          <p:cNvPr id="20" name="Rectangle 19"/>
          <p:cNvSpPr/>
          <p:nvPr/>
        </p:nvSpPr>
        <p:spPr>
          <a:xfrm>
            <a:off x="2838450" y="2527300"/>
            <a:ext cx="1635125" cy="457200"/>
          </a:xfrm>
          <a:prstGeom prst="rect">
            <a:avLst/>
          </a:prstGeom>
          <a:solidFill>
            <a:srgbClr val="93C399"/>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Money earned using clean </a:t>
            </a:r>
            <a:r>
              <a:rPr lang="en-US" sz="1200" kern="0" dirty="0" err="1">
                <a:solidFill>
                  <a:srgbClr val="000000"/>
                </a:solidFill>
                <a:latin typeface="Calibri" pitchFamily="34" charset="0"/>
                <a:ea typeface="ＭＳ Ｐゴシック"/>
                <a:cs typeface="Calibri" pitchFamily="34" charset="0"/>
              </a:rPr>
              <a:t>cookstove</a:t>
            </a:r>
            <a:r>
              <a:rPr lang="en-US" sz="1200" kern="0" dirty="0">
                <a:solidFill>
                  <a:srgbClr val="000000"/>
                </a:solidFill>
                <a:latin typeface="Calibri" pitchFamily="34" charset="0"/>
                <a:ea typeface="ＭＳ Ｐゴシック"/>
                <a:cs typeface="Calibri" pitchFamily="34" charset="0"/>
              </a:rPr>
              <a:t>/fuel</a:t>
            </a:r>
          </a:p>
        </p:txBody>
      </p:sp>
      <p:sp>
        <p:nvSpPr>
          <p:cNvPr id="21" name="Rounded Rectangle 20"/>
          <p:cNvSpPr/>
          <p:nvPr/>
        </p:nvSpPr>
        <p:spPr bwMode="auto">
          <a:xfrm>
            <a:off x="5132388" y="1427163"/>
            <a:ext cx="1487487" cy="36195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nchor="ctr"/>
          <a:lstStyle/>
          <a:p>
            <a:pPr algn="ctr">
              <a:defRPr/>
            </a:pPr>
            <a:r>
              <a:rPr lang="en-US" sz="1200" b="1" kern="0" dirty="0">
                <a:solidFill>
                  <a:srgbClr val="000000"/>
                </a:solidFill>
                <a:latin typeface="Calibri" panose="020F0502020204030204" pitchFamily="34" charset="0"/>
                <a:ea typeface="ＭＳ Ｐゴシック" pitchFamily="1" charset="-128"/>
              </a:rPr>
              <a:t>Secondary Outcomes</a:t>
            </a:r>
          </a:p>
        </p:txBody>
      </p:sp>
      <p:sp>
        <p:nvSpPr>
          <p:cNvPr id="22" name="Rounded Rectangle 21"/>
          <p:cNvSpPr/>
          <p:nvPr/>
        </p:nvSpPr>
        <p:spPr bwMode="auto">
          <a:xfrm>
            <a:off x="2927350" y="1427163"/>
            <a:ext cx="1447800" cy="36195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nchor="ctr"/>
          <a:lstStyle/>
          <a:p>
            <a:pPr algn="ctr">
              <a:defRPr/>
            </a:pPr>
            <a:r>
              <a:rPr lang="en-US" sz="1200" b="1" kern="0" dirty="0">
                <a:solidFill>
                  <a:srgbClr val="000000"/>
                </a:solidFill>
                <a:latin typeface="Calibri" panose="020F0502020204030204" pitchFamily="34" charset="0"/>
                <a:ea typeface="ＭＳ Ｐゴシック" pitchFamily="1" charset="-128"/>
              </a:rPr>
              <a:t>Primary </a:t>
            </a:r>
          </a:p>
          <a:p>
            <a:pPr algn="ctr">
              <a:defRPr/>
            </a:pPr>
            <a:r>
              <a:rPr lang="en-US" sz="1200" b="1" kern="0" dirty="0">
                <a:solidFill>
                  <a:srgbClr val="000000"/>
                </a:solidFill>
                <a:latin typeface="Calibri" panose="020F0502020204030204" pitchFamily="34" charset="0"/>
                <a:ea typeface="ＭＳ Ｐゴシック" pitchFamily="1" charset="-128"/>
              </a:rPr>
              <a:t>Outcomes</a:t>
            </a:r>
          </a:p>
        </p:txBody>
      </p:sp>
      <p:sp>
        <p:nvSpPr>
          <p:cNvPr id="23" name="Rounded Rectangle 22"/>
          <p:cNvSpPr/>
          <p:nvPr/>
        </p:nvSpPr>
        <p:spPr bwMode="auto">
          <a:xfrm>
            <a:off x="7526338" y="1427163"/>
            <a:ext cx="1431925" cy="36195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nchor="ctr"/>
          <a:lstStyle/>
          <a:p>
            <a:pPr algn="ctr">
              <a:defRPr/>
            </a:pPr>
            <a:r>
              <a:rPr lang="en-US" sz="1200" b="1" kern="0" dirty="0">
                <a:solidFill>
                  <a:sysClr val="windowText" lastClr="000000"/>
                </a:solidFill>
                <a:latin typeface="Calibri" panose="020F0502020204030204" pitchFamily="34" charset="0"/>
                <a:ea typeface="ＭＳ Ｐゴシック" pitchFamily="1" charset="-128"/>
              </a:rPr>
              <a:t>Ultimate Outcomes</a:t>
            </a:r>
            <a:endParaRPr lang="en-US" sz="1200" b="1" kern="0" dirty="0">
              <a:solidFill>
                <a:srgbClr val="000000"/>
              </a:solidFill>
              <a:latin typeface="Calibri" panose="020F0502020204030204" pitchFamily="34" charset="0"/>
              <a:ea typeface="ＭＳ Ｐゴシック" pitchFamily="1" charset="-128"/>
            </a:endParaRPr>
          </a:p>
        </p:txBody>
      </p:sp>
      <p:sp>
        <p:nvSpPr>
          <p:cNvPr id="24" name="Rectangle 23"/>
          <p:cNvSpPr/>
          <p:nvPr/>
        </p:nvSpPr>
        <p:spPr>
          <a:xfrm>
            <a:off x="4876800" y="5160963"/>
            <a:ext cx="1998663" cy="423862"/>
          </a:xfrm>
          <a:prstGeom prst="rect">
            <a:avLst/>
          </a:prstGeom>
          <a:solidFill>
            <a:schemeClr val="bg2">
              <a:lumMod val="75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Reduced drudgery </a:t>
            </a:r>
          </a:p>
          <a:p>
            <a:pPr algn="ctr">
              <a:defRPr/>
            </a:pPr>
            <a:r>
              <a:rPr lang="en-US" sz="1200" kern="0" dirty="0">
                <a:solidFill>
                  <a:srgbClr val="000000"/>
                </a:solidFill>
                <a:latin typeface="Calibri" pitchFamily="34" charset="0"/>
                <a:ea typeface="ＭＳ Ｐゴシック"/>
                <a:cs typeface="Calibri" pitchFamily="34" charset="0"/>
              </a:rPr>
              <a:t>(time &amp; heaviness of load) </a:t>
            </a:r>
          </a:p>
        </p:txBody>
      </p:sp>
      <p:sp>
        <p:nvSpPr>
          <p:cNvPr id="25" name="Rectangle 24"/>
          <p:cNvSpPr/>
          <p:nvPr/>
        </p:nvSpPr>
        <p:spPr>
          <a:xfrm>
            <a:off x="4876800" y="5699125"/>
            <a:ext cx="1998663" cy="533400"/>
          </a:xfrm>
          <a:prstGeom prst="rect">
            <a:avLst/>
          </a:prstGeom>
          <a:solidFill>
            <a:schemeClr val="bg2">
              <a:lumMod val="75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Enhanced safety/protection (reduced exposure to potential injury, GBV)</a:t>
            </a:r>
          </a:p>
        </p:txBody>
      </p:sp>
      <p:sp>
        <p:nvSpPr>
          <p:cNvPr id="26" name="Rectangle 25"/>
          <p:cNvSpPr/>
          <p:nvPr/>
        </p:nvSpPr>
        <p:spPr>
          <a:xfrm>
            <a:off x="4876800" y="2187575"/>
            <a:ext cx="1998663" cy="457200"/>
          </a:xfrm>
          <a:prstGeom prst="rect">
            <a:avLst/>
          </a:prstGeom>
          <a:solidFill>
            <a:srgbClr val="93C399"/>
          </a:solidFill>
          <a:ln w="25400" cap="flat" cmpd="sng" algn="ctr">
            <a:solidFill>
              <a:srgbClr val="BBE0E3">
                <a:shade val="50000"/>
              </a:srgbClr>
            </a:solidFill>
            <a:prstDash val="solid"/>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Increased financial security/income</a:t>
            </a:r>
          </a:p>
        </p:txBody>
      </p:sp>
      <p:sp>
        <p:nvSpPr>
          <p:cNvPr id="27" name="Rectangle 26"/>
          <p:cNvSpPr/>
          <p:nvPr/>
        </p:nvSpPr>
        <p:spPr>
          <a:xfrm>
            <a:off x="2836863" y="5410200"/>
            <a:ext cx="1638300" cy="517525"/>
          </a:xfrm>
          <a:prstGeom prst="rect">
            <a:avLst/>
          </a:prstGeom>
          <a:solidFill>
            <a:schemeClr val="bg2">
              <a:lumMod val="75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Length/frequency of fuel collecting trips</a:t>
            </a:r>
          </a:p>
        </p:txBody>
      </p:sp>
      <p:sp>
        <p:nvSpPr>
          <p:cNvPr id="28" name="Rectangle 27"/>
          <p:cNvSpPr/>
          <p:nvPr/>
        </p:nvSpPr>
        <p:spPr>
          <a:xfrm>
            <a:off x="4876800" y="3419475"/>
            <a:ext cx="1998663" cy="557213"/>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Increased time spent on informal, non-income generating activities</a:t>
            </a:r>
          </a:p>
        </p:txBody>
      </p:sp>
      <p:sp>
        <p:nvSpPr>
          <p:cNvPr id="29" name="Rectangle 28"/>
          <p:cNvSpPr/>
          <p:nvPr/>
        </p:nvSpPr>
        <p:spPr>
          <a:xfrm>
            <a:off x="2587625" y="6105525"/>
            <a:ext cx="2136775" cy="600075"/>
          </a:xfrm>
          <a:prstGeom prst="rect">
            <a:avLst/>
          </a:prstGeom>
          <a:solidFill>
            <a:schemeClr val="bg1">
              <a:lumMod val="75000"/>
            </a:schemeClr>
          </a:solidFill>
          <a:ln w="25400" cap="flat" cmpd="sng" algn="ctr">
            <a:solidFill>
              <a:srgbClr val="BBE0E3">
                <a:shade val="50000"/>
              </a:srgbClr>
            </a:solidFill>
            <a:prstDash val="sysDash"/>
          </a:ln>
          <a:effectLst/>
        </p:spPr>
        <p:txBody>
          <a:bodyPr anchor="ctr"/>
          <a:lstStyle/>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Health benefits </a:t>
            </a:r>
          </a:p>
          <a:p>
            <a:pPr algn="ctr" eaLnBrk="1" fontAlgn="auto" hangingPunct="1">
              <a:spcBef>
                <a:spcPts val="0"/>
              </a:spcBef>
              <a:spcAft>
                <a:spcPts val="0"/>
              </a:spcAft>
              <a:defRPr/>
            </a:pPr>
            <a:r>
              <a:rPr lang="en-US" sz="1200" kern="0" dirty="0">
                <a:solidFill>
                  <a:srgbClr val="000000"/>
                </a:solidFill>
                <a:latin typeface="Calibri" pitchFamily="34" charset="0"/>
                <a:ea typeface="ＭＳ Ｐゴシック"/>
                <a:cs typeface="Calibri" pitchFamily="34" charset="0"/>
              </a:rPr>
              <a:t>(reduced smoke exposure, lower rates of accidents/burns)</a:t>
            </a:r>
          </a:p>
        </p:txBody>
      </p:sp>
      <p:cxnSp>
        <p:nvCxnSpPr>
          <p:cNvPr id="27674" name="Elbow Connector 29"/>
          <p:cNvCxnSpPr>
            <a:cxnSpLocks noChangeShapeType="1"/>
            <a:stCxn id="13" idx="1"/>
            <a:endCxn id="8" idx="3"/>
          </p:cNvCxnSpPr>
          <p:nvPr/>
        </p:nvCxnSpPr>
        <p:spPr bwMode="auto">
          <a:xfrm rot="10800000" flipV="1">
            <a:off x="990600" y="2416175"/>
            <a:ext cx="304800" cy="1530350"/>
          </a:xfrm>
          <a:prstGeom prst="bentConnector3">
            <a:avLst>
              <a:gd name="adj1" fmla="val 50000"/>
            </a:avLst>
          </a:prstGeom>
          <a:noFill/>
          <a:ln w="22225" algn="ctr">
            <a:solidFill>
              <a:srgbClr val="3C8C93"/>
            </a:solidFill>
            <a:miter lim="800000"/>
            <a:headEnd type="triangle" w="med" len="med"/>
            <a:tailEnd/>
          </a:ln>
        </p:spPr>
      </p:cxnSp>
      <p:cxnSp>
        <p:nvCxnSpPr>
          <p:cNvPr id="27675" name="Elbow Connector 30"/>
          <p:cNvCxnSpPr>
            <a:cxnSpLocks noChangeShapeType="1"/>
            <a:stCxn id="25" idx="1"/>
            <a:endCxn id="27" idx="3"/>
          </p:cNvCxnSpPr>
          <p:nvPr/>
        </p:nvCxnSpPr>
        <p:spPr bwMode="auto">
          <a:xfrm rot="10800000">
            <a:off x="4475163" y="5668963"/>
            <a:ext cx="401637" cy="296862"/>
          </a:xfrm>
          <a:prstGeom prst="bentConnector3">
            <a:avLst>
              <a:gd name="adj1" fmla="val 50000"/>
            </a:avLst>
          </a:prstGeom>
          <a:noFill/>
          <a:ln w="22225" algn="ctr">
            <a:solidFill>
              <a:srgbClr val="3C8C93"/>
            </a:solidFill>
            <a:miter lim="800000"/>
            <a:headEnd type="triangle" w="med" len="med"/>
            <a:tailEnd/>
          </a:ln>
        </p:spPr>
      </p:cxnSp>
      <p:cxnSp>
        <p:nvCxnSpPr>
          <p:cNvPr id="27676" name="Elbow Connector 31"/>
          <p:cNvCxnSpPr>
            <a:cxnSpLocks noChangeShapeType="1"/>
            <a:stCxn id="24" idx="1"/>
            <a:endCxn id="27" idx="3"/>
          </p:cNvCxnSpPr>
          <p:nvPr/>
        </p:nvCxnSpPr>
        <p:spPr bwMode="auto">
          <a:xfrm rot="10800000" flipV="1">
            <a:off x="4475163" y="5373688"/>
            <a:ext cx="401637" cy="295275"/>
          </a:xfrm>
          <a:prstGeom prst="bentConnector3">
            <a:avLst>
              <a:gd name="adj1" fmla="val 50000"/>
            </a:avLst>
          </a:prstGeom>
          <a:noFill/>
          <a:ln w="22225" algn="ctr">
            <a:solidFill>
              <a:srgbClr val="3C8C93"/>
            </a:solidFill>
            <a:miter lim="800000"/>
            <a:headEnd type="triangle" w="med" len="med"/>
            <a:tailEnd/>
          </a:ln>
        </p:spPr>
      </p:cxnSp>
      <p:cxnSp>
        <p:nvCxnSpPr>
          <p:cNvPr id="27677" name="Elbow Connector 32"/>
          <p:cNvCxnSpPr>
            <a:cxnSpLocks noChangeShapeType="1"/>
            <a:stCxn id="46" idx="1"/>
            <a:endCxn id="8" idx="3"/>
          </p:cNvCxnSpPr>
          <p:nvPr/>
        </p:nvCxnSpPr>
        <p:spPr bwMode="auto">
          <a:xfrm rot="10800000">
            <a:off x="990600" y="3946525"/>
            <a:ext cx="304800" cy="1722438"/>
          </a:xfrm>
          <a:prstGeom prst="bentConnector3">
            <a:avLst>
              <a:gd name="adj1" fmla="val 50000"/>
            </a:avLst>
          </a:prstGeom>
          <a:noFill/>
          <a:ln w="22225" algn="ctr">
            <a:solidFill>
              <a:srgbClr val="3C8C93"/>
            </a:solidFill>
            <a:miter lim="800000"/>
            <a:headEnd type="triangle" w="med" len="med"/>
            <a:tailEnd/>
          </a:ln>
        </p:spPr>
      </p:cxnSp>
      <p:cxnSp>
        <p:nvCxnSpPr>
          <p:cNvPr id="27678" name="Elbow Connector 33"/>
          <p:cNvCxnSpPr>
            <a:cxnSpLocks noChangeShapeType="1"/>
            <a:stCxn id="37" idx="1"/>
            <a:endCxn id="8" idx="3"/>
          </p:cNvCxnSpPr>
          <p:nvPr/>
        </p:nvCxnSpPr>
        <p:spPr bwMode="auto">
          <a:xfrm rot="10800000" flipV="1">
            <a:off x="990600" y="3943350"/>
            <a:ext cx="304800" cy="3175"/>
          </a:xfrm>
          <a:prstGeom prst="bentConnector3">
            <a:avLst>
              <a:gd name="adj1" fmla="val 50000"/>
            </a:avLst>
          </a:prstGeom>
          <a:noFill/>
          <a:ln w="22225" algn="ctr">
            <a:solidFill>
              <a:srgbClr val="3C8C93"/>
            </a:solidFill>
            <a:miter lim="800000"/>
            <a:headEnd type="triangle" w="med" len="med"/>
            <a:tailEnd/>
          </a:ln>
        </p:spPr>
      </p:cxnSp>
      <p:cxnSp>
        <p:nvCxnSpPr>
          <p:cNvPr id="27679" name="Elbow Connector 34"/>
          <p:cNvCxnSpPr>
            <a:cxnSpLocks noChangeShapeType="1"/>
            <a:stCxn id="19" idx="1"/>
            <a:endCxn id="13" idx="3"/>
          </p:cNvCxnSpPr>
          <p:nvPr/>
        </p:nvCxnSpPr>
        <p:spPr bwMode="auto">
          <a:xfrm rot="10800000" flipV="1">
            <a:off x="2565400" y="2112963"/>
            <a:ext cx="271463" cy="303212"/>
          </a:xfrm>
          <a:prstGeom prst="bentConnector3">
            <a:avLst>
              <a:gd name="adj1" fmla="val 50000"/>
            </a:avLst>
          </a:prstGeom>
          <a:noFill/>
          <a:ln w="22225" algn="ctr">
            <a:solidFill>
              <a:srgbClr val="3C8C93"/>
            </a:solidFill>
            <a:miter lim="800000"/>
            <a:headEnd type="triangle" w="med" len="med"/>
            <a:tailEnd/>
          </a:ln>
        </p:spPr>
      </p:cxnSp>
      <p:cxnSp>
        <p:nvCxnSpPr>
          <p:cNvPr id="27680" name="Elbow Connector 35"/>
          <p:cNvCxnSpPr>
            <a:cxnSpLocks noChangeShapeType="1"/>
            <a:stCxn id="20" idx="1"/>
            <a:endCxn id="13" idx="3"/>
          </p:cNvCxnSpPr>
          <p:nvPr/>
        </p:nvCxnSpPr>
        <p:spPr bwMode="auto">
          <a:xfrm rot="10800000">
            <a:off x="2565400" y="2416175"/>
            <a:ext cx="273050" cy="339725"/>
          </a:xfrm>
          <a:prstGeom prst="bentConnector3">
            <a:avLst>
              <a:gd name="adj1" fmla="val 50000"/>
            </a:avLst>
          </a:prstGeom>
          <a:noFill/>
          <a:ln w="22225" algn="ctr">
            <a:solidFill>
              <a:srgbClr val="3C8C93"/>
            </a:solidFill>
            <a:miter lim="800000"/>
            <a:headEnd type="triangle" w="med" len="med"/>
            <a:tailEnd/>
          </a:ln>
        </p:spPr>
      </p:cxnSp>
      <p:sp>
        <p:nvSpPr>
          <p:cNvPr id="37" name="Rectangle 36"/>
          <p:cNvSpPr/>
          <p:nvPr/>
        </p:nvSpPr>
        <p:spPr>
          <a:xfrm>
            <a:off x="1295400" y="3684588"/>
            <a:ext cx="1270000" cy="517525"/>
          </a:xfrm>
          <a:prstGeom prst="rect">
            <a:avLst/>
          </a:prstGeom>
          <a:solidFill>
            <a:schemeClr val="accent2">
              <a:lumMod val="60000"/>
              <a:lumOff val="40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Shifts in Time Use</a:t>
            </a:r>
          </a:p>
        </p:txBody>
      </p:sp>
      <p:cxnSp>
        <p:nvCxnSpPr>
          <p:cNvPr id="27682" name="Elbow Connector 37"/>
          <p:cNvCxnSpPr>
            <a:cxnSpLocks noChangeShapeType="1"/>
            <a:stCxn id="10" idx="1"/>
            <a:endCxn id="37" idx="3"/>
          </p:cNvCxnSpPr>
          <p:nvPr/>
        </p:nvCxnSpPr>
        <p:spPr bwMode="auto">
          <a:xfrm rot="10800000" flipV="1">
            <a:off x="2565400" y="3606800"/>
            <a:ext cx="271463" cy="336550"/>
          </a:xfrm>
          <a:prstGeom prst="bentConnector3">
            <a:avLst>
              <a:gd name="adj1" fmla="val 50000"/>
            </a:avLst>
          </a:prstGeom>
          <a:noFill/>
          <a:ln w="22225" algn="ctr">
            <a:solidFill>
              <a:srgbClr val="3C8C93"/>
            </a:solidFill>
            <a:miter lim="800000"/>
            <a:headEnd type="triangle" w="med" len="med"/>
            <a:tailEnd/>
          </a:ln>
        </p:spPr>
      </p:cxnSp>
      <p:cxnSp>
        <p:nvCxnSpPr>
          <p:cNvPr id="27683" name="Elbow Connector 38"/>
          <p:cNvCxnSpPr>
            <a:cxnSpLocks noChangeShapeType="1"/>
            <a:stCxn id="16" idx="1"/>
            <a:endCxn id="37" idx="3"/>
          </p:cNvCxnSpPr>
          <p:nvPr/>
        </p:nvCxnSpPr>
        <p:spPr bwMode="auto">
          <a:xfrm rot="10800000">
            <a:off x="2565400" y="3943350"/>
            <a:ext cx="273050" cy="407988"/>
          </a:xfrm>
          <a:prstGeom prst="bentConnector3">
            <a:avLst>
              <a:gd name="adj1" fmla="val 50000"/>
            </a:avLst>
          </a:prstGeom>
          <a:noFill/>
          <a:ln w="22225" algn="ctr">
            <a:solidFill>
              <a:srgbClr val="3C8C93"/>
            </a:solidFill>
            <a:miter lim="800000"/>
            <a:headEnd type="triangle" w="med" len="med"/>
            <a:tailEnd/>
          </a:ln>
        </p:spPr>
      </p:cxnSp>
      <p:cxnSp>
        <p:nvCxnSpPr>
          <p:cNvPr id="27684" name="Elbow Connector 39"/>
          <p:cNvCxnSpPr>
            <a:cxnSpLocks noChangeShapeType="1"/>
            <a:stCxn id="26" idx="1"/>
            <a:endCxn id="19" idx="3"/>
          </p:cNvCxnSpPr>
          <p:nvPr/>
        </p:nvCxnSpPr>
        <p:spPr bwMode="auto">
          <a:xfrm rot="10800000">
            <a:off x="4475163" y="2112963"/>
            <a:ext cx="401637" cy="303212"/>
          </a:xfrm>
          <a:prstGeom prst="bentConnector3">
            <a:avLst>
              <a:gd name="adj1" fmla="val 50000"/>
            </a:avLst>
          </a:prstGeom>
          <a:noFill/>
          <a:ln w="22225" algn="ctr">
            <a:solidFill>
              <a:srgbClr val="3C8C93"/>
            </a:solidFill>
            <a:miter lim="800000"/>
            <a:headEnd type="triangle" w="med" len="med"/>
            <a:tailEnd/>
          </a:ln>
        </p:spPr>
      </p:cxnSp>
      <p:cxnSp>
        <p:nvCxnSpPr>
          <p:cNvPr id="27685" name="Elbow Connector 40"/>
          <p:cNvCxnSpPr>
            <a:cxnSpLocks noChangeShapeType="1"/>
            <a:stCxn id="26" idx="1"/>
            <a:endCxn id="20" idx="3"/>
          </p:cNvCxnSpPr>
          <p:nvPr/>
        </p:nvCxnSpPr>
        <p:spPr bwMode="auto">
          <a:xfrm rot="10800000" flipV="1">
            <a:off x="4473575" y="2416175"/>
            <a:ext cx="403225" cy="339725"/>
          </a:xfrm>
          <a:prstGeom prst="bentConnector3">
            <a:avLst>
              <a:gd name="adj1" fmla="val 50000"/>
            </a:avLst>
          </a:prstGeom>
          <a:noFill/>
          <a:ln w="22225" algn="ctr">
            <a:solidFill>
              <a:srgbClr val="3C8C93"/>
            </a:solidFill>
            <a:miter lim="800000"/>
            <a:headEnd type="triangle" w="med" len="med"/>
            <a:tailEnd/>
          </a:ln>
        </p:spPr>
      </p:cxnSp>
      <p:cxnSp>
        <p:nvCxnSpPr>
          <p:cNvPr id="27686" name="Elbow Connector 41"/>
          <p:cNvCxnSpPr>
            <a:cxnSpLocks noChangeShapeType="1"/>
            <a:stCxn id="11" idx="1"/>
            <a:endCxn id="10" idx="3"/>
          </p:cNvCxnSpPr>
          <p:nvPr/>
        </p:nvCxnSpPr>
        <p:spPr bwMode="auto">
          <a:xfrm rot="10800000" flipV="1">
            <a:off x="4475163" y="3135313"/>
            <a:ext cx="401637" cy="471487"/>
          </a:xfrm>
          <a:prstGeom prst="bentConnector3">
            <a:avLst>
              <a:gd name="adj1" fmla="val 50000"/>
            </a:avLst>
          </a:prstGeom>
          <a:noFill/>
          <a:ln w="22225" algn="ctr">
            <a:solidFill>
              <a:srgbClr val="3C8C93"/>
            </a:solidFill>
            <a:miter lim="800000"/>
            <a:headEnd type="triangle" w="med" len="med"/>
            <a:tailEnd/>
          </a:ln>
        </p:spPr>
      </p:cxnSp>
      <p:cxnSp>
        <p:nvCxnSpPr>
          <p:cNvPr id="27687" name="Elbow Connector 42"/>
          <p:cNvCxnSpPr>
            <a:cxnSpLocks noChangeShapeType="1"/>
            <a:stCxn id="12" idx="1"/>
            <a:endCxn id="10" idx="3"/>
          </p:cNvCxnSpPr>
          <p:nvPr/>
        </p:nvCxnSpPr>
        <p:spPr bwMode="auto">
          <a:xfrm rot="10800000">
            <a:off x="4475163" y="3606800"/>
            <a:ext cx="401637" cy="1187450"/>
          </a:xfrm>
          <a:prstGeom prst="bentConnector3">
            <a:avLst>
              <a:gd name="adj1" fmla="val 50000"/>
            </a:avLst>
          </a:prstGeom>
          <a:noFill/>
          <a:ln w="22225" algn="ctr">
            <a:solidFill>
              <a:srgbClr val="3C8C93"/>
            </a:solidFill>
            <a:miter lim="800000"/>
            <a:headEnd type="triangle" w="med" len="med"/>
            <a:tailEnd/>
          </a:ln>
        </p:spPr>
      </p:cxnSp>
      <p:cxnSp>
        <p:nvCxnSpPr>
          <p:cNvPr id="27688" name="Elbow Connector 43"/>
          <p:cNvCxnSpPr>
            <a:cxnSpLocks noChangeShapeType="1"/>
            <a:stCxn id="28" idx="1"/>
            <a:endCxn id="16" idx="3"/>
          </p:cNvCxnSpPr>
          <p:nvPr/>
        </p:nvCxnSpPr>
        <p:spPr bwMode="auto">
          <a:xfrm rot="10800000" flipV="1">
            <a:off x="4473575" y="3697288"/>
            <a:ext cx="403225" cy="654050"/>
          </a:xfrm>
          <a:prstGeom prst="bentConnector3">
            <a:avLst>
              <a:gd name="adj1" fmla="val 50000"/>
            </a:avLst>
          </a:prstGeom>
          <a:noFill/>
          <a:ln w="22225" algn="ctr">
            <a:solidFill>
              <a:srgbClr val="3C8C93"/>
            </a:solidFill>
            <a:miter lim="800000"/>
            <a:headEnd type="triangle" w="med" len="med"/>
            <a:tailEnd/>
          </a:ln>
        </p:spPr>
      </p:cxnSp>
      <p:cxnSp>
        <p:nvCxnSpPr>
          <p:cNvPr id="27689" name="Elbow Connector 44"/>
          <p:cNvCxnSpPr>
            <a:cxnSpLocks noChangeShapeType="1"/>
            <a:stCxn id="9" idx="1"/>
            <a:endCxn id="10" idx="3"/>
          </p:cNvCxnSpPr>
          <p:nvPr/>
        </p:nvCxnSpPr>
        <p:spPr bwMode="auto">
          <a:xfrm rot="10800000">
            <a:off x="4475163" y="3606800"/>
            <a:ext cx="401637" cy="641350"/>
          </a:xfrm>
          <a:prstGeom prst="bentConnector3">
            <a:avLst>
              <a:gd name="adj1" fmla="val 50000"/>
            </a:avLst>
          </a:prstGeom>
          <a:noFill/>
          <a:ln w="22225" algn="ctr">
            <a:solidFill>
              <a:srgbClr val="3C8C93"/>
            </a:solidFill>
            <a:miter lim="800000"/>
            <a:headEnd type="triangle" w="med" len="med"/>
            <a:tailEnd/>
          </a:ln>
        </p:spPr>
      </p:cxnSp>
      <p:sp>
        <p:nvSpPr>
          <p:cNvPr id="46" name="Rectangle 45"/>
          <p:cNvSpPr/>
          <p:nvPr/>
        </p:nvSpPr>
        <p:spPr>
          <a:xfrm>
            <a:off x="1295400" y="5410200"/>
            <a:ext cx="1270000" cy="517525"/>
          </a:xfrm>
          <a:prstGeom prst="rect">
            <a:avLst/>
          </a:prstGeom>
          <a:solidFill>
            <a:schemeClr val="bg2">
              <a:lumMod val="75000"/>
            </a:schemeClr>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Calibri" pitchFamily="34" charset="0"/>
                <a:ea typeface="ＭＳ Ｐゴシック"/>
                <a:cs typeface="Calibri" pitchFamily="34" charset="0"/>
              </a:rPr>
              <a:t>Shifts in Workload</a:t>
            </a:r>
          </a:p>
        </p:txBody>
      </p:sp>
      <p:cxnSp>
        <p:nvCxnSpPr>
          <p:cNvPr id="27691" name="Straight Arrow Connector 46"/>
          <p:cNvCxnSpPr>
            <a:cxnSpLocks noChangeShapeType="1"/>
            <a:stCxn id="27" idx="1"/>
            <a:endCxn id="46" idx="3"/>
          </p:cNvCxnSpPr>
          <p:nvPr/>
        </p:nvCxnSpPr>
        <p:spPr bwMode="auto">
          <a:xfrm flipH="1">
            <a:off x="2565400" y="5668963"/>
            <a:ext cx="271463" cy="0"/>
          </a:xfrm>
          <a:prstGeom prst="straightConnector1">
            <a:avLst/>
          </a:prstGeom>
          <a:noFill/>
          <a:ln w="22225" algn="ctr">
            <a:solidFill>
              <a:srgbClr val="3C8C93"/>
            </a:solidFill>
            <a:round/>
            <a:headEnd type="triangle" w="med" len="med"/>
            <a:tailEnd/>
          </a:ln>
        </p:spPr>
      </p:cxnSp>
      <p:cxnSp>
        <p:nvCxnSpPr>
          <p:cNvPr id="27692" name="Elbow Connector 47"/>
          <p:cNvCxnSpPr>
            <a:cxnSpLocks noChangeShapeType="1"/>
            <a:stCxn id="29" idx="1"/>
            <a:endCxn id="8" idx="2"/>
          </p:cNvCxnSpPr>
          <p:nvPr/>
        </p:nvCxnSpPr>
        <p:spPr bwMode="auto">
          <a:xfrm rot="10800000">
            <a:off x="533400" y="4625975"/>
            <a:ext cx="2054225" cy="1779588"/>
          </a:xfrm>
          <a:prstGeom prst="bentConnector2">
            <a:avLst/>
          </a:prstGeom>
          <a:noFill/>
          <a:ln w="22225" algn="ctr">
            <a:solidFill>
              <a:srgbClr val="3C8C93"/>
            </a:solidFill>
            <a:prstDash val="dash"/>
            <a:miter lim="800000"/>
            <a:headEnd type="arrow" w="med" len="med"/>
            <a:tailEnd/>
          </a:ln>
        </p:spPr>
      </p:cxnSp>
      <p:cxnSp>
        <p:nvCxnSpPr>
          <p:cNvPr id="27693" name="Straight Arrow Connector 48"/>
          <p:cNvCxnSpPr>
            <a:cxnSpLocks noChangeShapeType="1"/>
            <a:stCxn id="15" idx="1"/>
            <a:endCxn id="29" idx="3"/>
          </p:cNvCxnSpPr>
          <p:nvPr/>
        </p:nvCxnSpPr>
        <p:spPr bwMode="auto">
          <a:xfrm flipH="1" flipV="1">
            <a:off x="4724400" y="6405563"/>
            <a:ext cx="3060700" cy="7937"/>
          </a:xfrm>
          <a:prstGeom prst="straightConnector1">
            <a:avLst/>
          </a:prstGeom>
          <a:noFill/>
          <a:ln w="22225" algn="ctr">
            <a:solidFill>
              <a:srgbClr val="3C8C93"/>
            </a:solidFill>
            <a:prstDash val="dash"/>
            <a:round/>
            <a:headEnd type="arrow" w="med" len="med"/>
            <a:tailEnd/>
          </a:ln>
        </p:spPr>
      </p:cxnSp>
      <p:cxnSp>
        <p:nvCxnSpPr>
          <p:cNvPr id="27694" name="Straight Arrow Connector 49"/>
          <p:cNvCxnSpPr>
            <a:cxnSpLocks noChangeShapeType="1"/>
            <a:stCxn id="14" idx="2"/>
            <a:endCxn id="15" idx="0"/>
          </p:cNvCxnSpPr>
          <p:nvPr/>
        </p:nvCxnSpPr>
        <p:spPr bwMode="auto">
          <a:xfrm>
            <a:off x="8234363" y="5041900"/>
            <a:ext cx="7937" cy="1109663"/>
          </a:xfrm>
          <a:prstGeom prst="straightConnector1">
            <a:avLst/>
          </a:prstGeom>
          <a:noFill/>
          <a:ln w="22225" algn="ctr">
            <a:solidFill>
              <a:srgbClr val="3C8C93"/>
            </a:solidFill>
            <a:prstDash val="dash"/>
            <a:round/>
            <a:headEnd type="arrow" w="med" len="med"/>
            <a:tailEnd/>
          </a:ln>
        </p:spPr>
      </p:cxnSp>
      <p:sp>
        <p:nvSpPr>
          <p:cNvPr id="51" name="Right Arrow 50"/>
          <p:cNvSpPr/>
          <p:nvPr/>
        </p:nvSpPr>
        <p:spPr>
          <a:xfrm>
            <a:off x="7137400" y="3449638"/>
            <a:ext cx="404813" cy="1304925"/>
          </a:xfrm>
          <a:prstGeom prst="rightArrow">
            <a:avLst/>
          </a:prstGeom>
          <a:solidFill>
            <a:srgbClr val="3C8C9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2" name="Right Arrow 51"/>
          <p:cNvSpPr/>
          <p:nvPr/>
        </p:nvSpPr>
        <p:spPr bwMode="auto">
          <a:xfrm>
            <a:off x="4475163" y="1427163"/>
            <a:ext cx="512762"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53" name="Right Arrow 52"/>
          <p:cNvSpPr/>
          <p:nvPr/>
        </p:nvSpPr>
        <p:spPr bwMode="auto">
          <a:xfrm>
            <a:off x="6850063" y="1427163"/>
            <a:ext cx="512762"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381000"/>
            <a:ext cx="7162800" cy="838200"/>
          </a:xfrm>
        </p:spPr>
        <p:txBody>
          <a:bodyPr/>
          <a:lstStyle/>
          <a:p>
            <a:pPr algn="l" eaLnBrk="1" hangingPunct="1"/>
            <a:r>
              <a:rPr lang="en-US" altLang="en-US" b="1" smtClean="0">
                <a:latin typeface="Calibri" pitchFamily="34" charset="0"/>
              </a:rPr>
              <a:t>Domains of Impact</a:t>
            </a:r>
          </a:p>
        </p:txBody>
      </p:sp>
      <p:sp>
        <p:nvSpPr>
          <p:cNvPr id="29699" name="TextBox 5"/>
          <p:cNvSpPr txBox="1">
            <a:spLocks noChangeArrowheads="1"/>
          </p:cNvSpPr>
          <p:nvPr/>
        </p:nvSpPr>
        <p:spPr bwMode="auto">
          <a:xfrm>
            <a:off x="1752600" y="1154113"/>
            <a:ext cx="1714500" cy="461962"/>
          </a:xfrm>
          <a:prstGeom prst="rect">
            <a:avLst/>
          </a:prstGeom>
          <a:noFill/>
          <a:ln w="9525">
            <a:noFill/>
            <a:miter lim="800000"/>
            <a:headEnd/>
            <a:tailEnd/>
          </a:ln>
        </p:spPr>
        <p:txBody>
          <a:bodyPr>
            <a:spAutoFit/>
          </a:bodyPr>
          <a:lstStyle/>
          <a:p>
            <a:r>
              <a:rPr lang="en-US" altLang="en-US" b="1">
                <a:latin typeface="Calibri" pitchFamily="34" charset="0"/>
                <a:cs typeface="Arial" pitchFamily="34" charset="0"/>
              </a:rPr>
              <a:t>Pathway 1</a:t>
            </a:r>
          </a:p>
        </p:txBody>
      </p:sp>
      <p:sp>
        <p:nvSpPr>
          <p:cNvPr id="29700" name="TextBox 7"/>
          <p:cNvSpPr txBox="1">
            <a:spLocks noChangeArrowheads="1"/>
          </p:cNvSpPr>
          <p:nvPr/>
        </p:nvSpPr>
        <p:spPr bwMode="auto">
          <a:xfrm>
            <a:off x="6400800" y="1768475"/>
            <a:ext cx="1714500" cy="460375"/>
          </a:xfrm>
          <a:prstGeom prst="rect">
            <a:avLst/>
          </a:prstGeom>
          <a:noFill/>
          <a:ln w="9525">
            <a:noFill/>
            <a:miter lim="800000"/>
            <a:headEnd/>
            <a:tailEnd/>
          </a:ln>
        </p:spPr>
        <p:txBody>
          <a:bodyPr>
            <a:spAutoFit/>
          </a:bodyPr>
          <a:lstStyle/>
          <a:p>
            <a:r>
              <a:rPr lang="en-US" altLang="en-US" b="1">
                <a:latin typeface="Calibri" pitchFamily="34" charset="0"/>
                <a:cs typeface="Arial" pitchFamily="34" charset="0"/>
              </a:rPr>
              <a:t>Pathway 2</a:t>
            </a:r>
          </a:p>
        </p:txBody>
      </p:sp>
      <p:graphicFrame>
        <p:nvGraphicFramePr>
          <p:cNvPr id="29701" name="Object 2"/>
          <p:cNvGraphicFramePr>
            <a:graphicFrameLocks noChangeAspect="1"/>
          </p:cNvGraphicFramePr>
          <p:nvPr/>
        </p:nvGraphicFramePr>
        <p:xfrm>
          <a:off x="133350" y="1616075"/>
          <a:ext cx="4692650" cy="4784725"/>
        </p:xfrm>
        <a:graphic>
          <a:graphicData uri="http://schemas.openxmlformats.org/presentationml/2006/ole">
            <p:oleObj spid="_x0000_s29701" name="Worksheet" r:id="rId3" imgW="4286250" imgH="4371975" progId="Excel.Sheet.12">
              <p:embed/>
            </p:oleObj>
          </a:graphicData>
        </a:graphic>
      </p:graphicFrame>
      <p:graphicFrame>
        <p:nvGraphicFramePr>
          <p:cNvPr id="29702" name="Object 8"/>
          <p:cNvGraphicFramePr>
            <a:graphicFrameLocks noChangeAspect="1"/>
          </p:cNvGraphicFramePr>
          <p:nvPr/>
        </p:nvGraphicFramePr>
        <p:xfrm>
          <a:off x="4953000" y="2362200"/>
          <a:ext cx="4044950" cy="3086100"/>
        </p:xfrm>
        <a:graphic>
          <a:graphicData uri="http://schemas.openxmlformats.org/presentationml/2006/ole">
            <p:oleObj spid="_x0000_s29702" name="Worksheet" r:id="rId4" imgW="3495580" imgH="2666905" progId="Excel.Sheet.12">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5400" y="381000"/>
            <a:ext cx="5918200" cy="990600"/>
          </a:xfrm>
        </p:spPr>
        <p:txBody>
          <a:bodyPr/>
          <a:lstStyle/>
          <a:p>
            <a:pPr algn="l" eaLnBrk="1" hangingPunct="1"/>
            <a:r>
              <a:rPr lang="en-US" altLang="en-US" sz="2400" b="1" smtClean="0">
                <a:latin typeface="Calibri" pitchFamily="34" charset="0"/>
              </a:rPr>
              <a:t>Pathway 1</a:t>
            </a:r>
            <a:r>
              <a:rPr lang="en-US" altLang="en-US" sz="2400" smtClean="0">
                <a:latin typeface="Calibri" pitchFamily="34" charset="0"/>
              </a:rPr>
              <a:t>: How Involvement in the clean cooking value chain expands livelihood opportunities </a:t>
            </a:r>
          </a:p>
        </p:txBody>
      </p:sp>
      <p:graphicFrame>
        <p:nvGraphicFramePr>
          <p:cNvPr id="30723" name="Object 4"/>
          <p:cNvGraphicFramePr>
            <a:graphicFrameLocks noChangeAspect="1"/>
          </p:cNvGraphicFramePr>
          <p:nvPr/>
        </p:nvGraphicFramePr>
        <p:xfrm>
          <a:off x="1981200" y="1143000"/>
          <a:ext cx="5410200" cy="5518150"/>
        </p:xfrm>
        <a:graphic>
          <a:graphicData uri="http://schemas.openxmlformats.org/presentationml/2006/ole">
            <p:oleObj spid="_x0000_s30723" name="Worksheet" r:id="rId4" imgW="4286250" imgH="4371975" progId="Excel.Sheet.12">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971800"/>
            <a:ext cx="7772400" cy="1143000"/>
          </a:xfrm>
        </p:spPr>
        <p:txBody>
          <a:bodyPr/>
          <a:lstStyle/>
          <a:p>
            <a:pPr eaLnBrk="1" hangingPunct="1"/>
            <a:r>
              <a:rPr lang="en-US" altLang="en-US" b="1" dirty="0" smtClean="0">
                <a:latin typeface="Calibri" pitchFamily="34" charset="0"/>
              </a:rPr>
              <a:t>Defining and Measuring the Social Impact of Clean Cooking Solutions</a:t>
            </a:r>
            <a:br>
              <a:rPr lang="en-US" altLang="en-US" b="1" dirty="0" smtClean="0">
                <a:latin typeface="Calibri" pitchFamily="34" charset="0"/>
              </a:rPr>
            </a:br>
            <a:r>
              <a:rPr lang="en-US" altLang="en-US" b="1" dirty="0" smtClean="0">
                <a:latin typeface="Calibri" pitchFamily="34" charset="0"/>
              </a:rPr>
              <a:t/>
            </a:r>
            <a:br>
              <a:rPr lang="en-US" altLang="en-US" b="1" dirty="0" smtClean="0">
                <a:latin typeface="Calibri" pitchFamily="34" charset="0"/>
              </a:rPr>
            </a:br>
            <a:r>
              <a:rPr lang="en-US" altLang="en-US" sz="2800" b="1" dirty="0" smtClean="0">
                <a:latin typeface="Calibri" pitchFamily="34" charset="0"/>
              </a:rPr>
              <a:t>March 16, 2015</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eaLnBrk="1" hangingPunct="1"/>
            <a:r>
              <a:rPr lang="en-US" altLang="en-US" b="1" smtClean="0">
                <a:latin typeface="Calibri" pitchFamily="34" charset="0"/>
              </a:rPr>
              <a:t>Income </a:t>
            </a:r>
          </a:p>
        </p:txBody>
      </p:sp>
      <p:graphicFrame>
        <p:nvGraphicFramePr>
          <p:cNvPr id="32771" name="Object 5"/>
          <p:cNvGraphicFramePr>
            <a:graphicFrameLocks noChangeAspect="1"/>
          </p:cNvGraphicFramePr>
          <p:nvPr/>
        </p:nvGraphicFramePr>
        <p:xfrm>
          <a:off x="304800" y="2438400"/>
          <a:ext cx="8515350" cy="2743200"/>
        </p:xfrm>
        <a:graphic>
          <a:graphicData uri="http://schemas.openxmlformats.org/presentationml/2006/ole">
            <p:oleObj spid="_x0000_s32771" name="Worksheet" r:id="rId4" imgW="6534245" imgH="2105120" progId="Excel.Sheet.12">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685800"/>
            <a:ext cx="7772400" cy="838200"/>
          </a:xfrm>
        </p:spPr>
        <p:txBody>
          <a:bodyPr/>
          <a:lstStyle/>
          <a:p>
            <a:pPr algn="l" eaLnBrk="1" hangingPunct="1"/>
            <a:r>
              <a:rPr lang="en-US" altLang="en-US" b="1" smtClean="0">
                <a:latin typeface="Calibri" pitchFamily="34" charset="0"/>
              </a:rPr>
              <a:t>Agency</a:t>
            </a:r>
          </a:p>
        </p:txBody>
      </p:sp>
      <p:graphicFrame>
        <p:nvGraphicFramePr>
          <p:cNvPr id="34819" name="Object 5"/>
          <p:cNvGraphicFramePr>
            <a:graphicFrameLocks noChangeAspect="1"/>
          </p:cNvGraphicFramePr>
          <p:nvPr/>
        </p:nvGraphicFramePr>
        <p:xfrm>
          <a:off x="228600" y="1600200"/>
          <a:ext cx="8686800" cy="4883150"/>
        </p:xfrm>
        <a:graphic>
          <a:graphicData uri="http://schemas.openxmlformats.org/presentationml/2006/ole">
            <p:oleObj spid="_x0000_s34819" name="Worksheet" r:id="rId4" imgW="6829425" imgH="3838480" progId="Excel.Sheet.12">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4288" y="381000"/>
            <a:ext cx="6324601" cy="1143000"/>
          </a:xfrm>
        </p:spPr>
        <p:txBody>
          <a:bodyPr/>
          <a:lstStyle/>
          <a:p>
            <a:pPr algn="l" eaLnBrk="1" hangingPunct="1"/>
            <a:r>
              <a:rPr lang="en-US" altLang="en-US" sz="2400" b="1" smtClean="0">
                <a:latin typeface="Calibri" pitchFamily="34" charset="0"/>
              </a:rPr>
              <a:t>Pathway 2: </a:t>
            </a:r>
            <a:r>
              <a:rPr lang="en-US" altLang="en-US" sz="2400" smtClean="0">
                <a:latin typeface="Calibri" pitchFamily="34" charset="0"/>
              </a:rPr>
              <a:t>How adoption of clean cooking solutions translates into improvements in households’ social &amp; economic well-being</a:t>
            </a:r>
          </a:p>
        </p:txBody>
      </p:sp>
      <p:graphicFrame>
        <p:nvGraphicFramePr>
          <p:cNvPr id="36867" name="Object 2"/>
          <p:cNvGraphicFramePr>
            <a:graphicFrameLocks noChangeAspect="1"/>
          </p:cNvGraphicFramePr>
          <p:nvPr/>
        </p:nvGraphicFramePr>
        <p:xfrm>
          <a:off x="1495425" y="1676400"/>
          <a:ext cx="6353175" cy="4846638"/>
        </p:xfrm>
        <a:graphic>
          <a:graphicData uri="http://schemas.openxmlformats.org/presentationml/2006/ole">
            <p:oleObj spid="_x0000_s36867" name="Worksheet" r:id="rId4" imgW="3495580" imgH="2666905" progId="Excel.Sheet.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381000" y="914400"/>
            <a:ext cx="7848600" cy="1371600"/>
          </a:xfrm>
        </p:spPr>
        <p:txBody>
          <a:bodyPr/>
          <a:lstStyle/>
          <a:p>
            <a:pPr algn="l" eaLnBrk="1" hangingPunct="1"/>
            <a:r>
              <a:rPr lang="en-US" altLang="en-US" b="1" smtClean="0">
                <a:latin typeface="Calibri" pitchFamily="34" charset="0"/>
              </a:rPr>
              <a:t>Household Finances</a:t>
            </a:r>
            <a:endParaRPr lang="en-US" altLang="en-US" smtClean="0">
              <a:latin typeface="Calibri" pitchFamily="34" charset="0"/>
            </a:endParaRPr>
          </a:p>
        </p:txBody>
      </p:sp>
      <p:graphicFrame>
        <p:nvGraphicFramePr>
          <p:cNvPr id="38915" name="Object 3"/>
          <p:cNvGraphicFramePr>
            <a:graphicFrameLocks noChangeAspect="1"/>
          </p:cNvGraphicFramePr>
          <p:nvPr/>
        </p:nvGraphicFramePr>
        <p:xfrm>
          <a:off x="228600" y="2362200"/>
          <a:ext cx="8688388" cy="3495675"/>
        </p:xfrm>
        <a:graphic>
          <a:graphicData uri="http://schemas.openxmlformats.org/presentationml/2006/ole">
            <p:oleObj spid="_x0000_s38915" name="Worksheet" r:id="rId4" imgW="7362920" imgH="2962370" progId="Excel.Sheet.12">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gn="l" eaLnBrk="1" hangingPunct="1"/>
            <a:r>
              <a:rPr lang="en-US" altLang="en-US" b="1" smtClean="0">
                <a:latin typeface="Calibri" pitchFamily="34" charset="0"/>
              </a:rPr>
              <a:t>Time use</a:t>
            </a:r>
          </a:p>
        </p:txBody>
      </p:sp>
      <p:graphicFrame>
        <p:nvGraphicFramePr>
          <p:cNvPr id="40963" name="Object 2"/>
          <p:cNvGraphicFramePr>
            <a:graphicFrameLocks noChangeAspect="1"/>
          </p:cNvGraphicFramePr>
          <p:nvPr/>
        </p:nvGraphicFramePr>
        <p:xfrm>
          <a:off x="228600" y="2667000"/>
          <a:ext cx="8729663" cy="2743200"/>
        </p:xfrm>
        <a:graphic>
          <a:graphicData uri="http://schemas.openxmlformats.org/presentationml/2006/ole">
            <p:oleObj spid="_x0000_s40963" name="Worksheet" r:id="rId4" imgW="6153055" imgH="1933670" progId="Excel.Sheet.12">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763" y="304800"/>
            <a:ext cx="7772401" cy="685800"/>
          </a:xfrm>
        </p:spPr>
        <p:txBody>
          <a:bodyPr/>
          <a:lstStyle/>
          <a:p>
            <a:pPr algn="l" eaLnBrk="1" hangingPunct="1"/>
            <a:r>
              <a:rPr lang="en-US" altLang="en-US" sz="2800" b="1" smtClean="0">
                <a:latin typeface="Calibri" pitchFamily="34" charset="0"/>
              </a:rPr>
              <a:t>Household Social &amp; Economic Well-being </a:t>
            </a:r>
          </a:p>
        </p:txBody>
      </p:sp>
      <p:sp>
        <p:nvSpPr>
          <p:cNvPr id="43011" name="Content Placeholder 2"/>
          <p:cNvSpPr>
            <a:spLocks noGrp="1"/>
          </p:cNvSpPr>
          <p:nvPr>
            <p:ph idx="1"/>
          </p:nvPr>
        </p:nvSpPr>
        <p:spPr/>
        <p:txBody>
          <a:bodyPr/>
          <a:lstStyle/>
          <a:p>
            <a:pPr eaLnBrk="1" hangingPunct="1"/>
            <a:endParaRPr lang="en-US" altLang="en-US" smtClean="0"/>
          </a:p>
        </p:txBody>
      </p:sp>
      <p:graphicFrame>
        <p:nvGraphicFramePr>
          <p:cNvPr id="43012" name="Object 5"/>
          <p:cNvGraphicFramePr>
            <a:graphicFrameLocks noChangeAspect="1"/>
          </p:cNvGraphicFramePr>
          <p:nvPr/>
        </p:nvGraphicFramePr>
        <p:xfrm>
          <a:off x="609600" y="1143000"/>
          <a:ext cx="7924800" cy="5691188"/>
        </p:xfrm>
        <a:graphic>
          <a:graphicData uri="http://schemas.openxmlformats.org/presentationml/2006/ole">
            <p:oleObj spid="_x0000_s43012" name="Worksheet" r:id="rId4" imgW="7534370" imgH="5410105" progId="Excel.Sheet.12">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381000"/>
            <a:ext cx="7162800" cy="838200"/>
          </a:xfrm>
        </p:spPr>
        <p:txBody>
          <a:bodyPr/>
          <a:lstStyle/>
          <a:p>
            <a:pPr algn="l" eaLnBrk="1" hangingPunct="1"/>
            <a:r>
              <a:rPr lang="en-US" altLang="en-US" b="1" smtClean="0">
                <a:latin typeface="Calibri" pitchFamily="34" charset="0"/>
              </a:rPr>
              <a:t>FEEDBACK?</a:t>
            </a:r>
          </a:p>
        </p:txBody>
      </p:sp>
      <p:sp>
        <p:nvSpPr>
          <p:cNvPr id="45059" name="TextBox 5"/>
          <p:cNvSpPr txBox="1">
            <a:spLocks noChangeArrowheads="1"/>
          </p:cNvSpPr>
          <p:nvPr/>
        </p:nvSpPr>
        <p:spPr bwMode="auto">
          <a:xfrm>
            <a:off x="1752600" y="1154113"/>
            <a:ext cx="1714500" cy="461962"/>
          </a:xfrm>
          <a:prstGeom prst="rect">
            <a:avLst/>
          </a:prstGeom>
          <a:noFill/>
          <a:ln w="9525">
            <a:noFill/>
            <a:miter lim="800000"/>
            <a:headEnd/>
            <a:tailEnd/>
          </a:ln>
        </p:spPr>
        <p:txBody>
          <a:bodyPr>
            <a:spAutoFit/>
          </a:bodyPr>
          <a:lstStyle/>
          <a:p>
            <a:r>
              <a:rPr lang="en-US" altLang="en-US" b="1">
                <a:latin typeface="Calibri" pitchFamily="34" charset="0"/>
                <a:cs typeface="Arial" pitchFamily="34" charset="0"/>
              </a:rPr>
              <a:t>Pathway 1</a:t>
            </a:r>
          </a:p>
        </p:txBody>
      </p:sp>
      <p:sp>
        <p:nvSpPr>
          <p:cNvPr id="45060" name="TextBox 7"/>
          <p:cNvSpPr txBox="1">
            <a:spLocks noChangeArrowheads="1"/>
          </p:cNvSpPr>
          <p:nvPr/>
        </p:nvSpPr>
        <p:spPr bwMode="auto">
          <a:xfrm>
            <a:off x="6400800" y="1768475"/>
            <a:ext cx="1714500" cy="460375"/>
          </a:xfrm>
          <a:prstGeom prst="rect">
            <a:avLst/>
          </a:prstGeom>
          <a:noFill/>
          <a:ln w="9525">
            <a:noFill/>
            <a:miter lim="800000"/>
            <a:headEnd/>
            <a:tailEnd/>
          </a:ln>
        </p:spPr>
        <p:txBody>
          <a:bodyPr>
            <a:spAutoFit/>
          </a:bodyPr>
          <a:lstStyle/>
          <a:p>
            <a:r>
              <a:rPr lang="en-US" altLang="en-US" b="1">
                <a:latin typeface="Calibri" pitchFamily="34" charset="0"/>
                <a:cs typeface="Arial" pitchFamily="34" charset="0"/>
              </a:rPr>
              <a:t>Pathway 2</a:t>
            </a:r>
          </a:p>
        </p:txBody>
      </p:sp>
      <p:graphicFrame>
        <p:nvGraphicFramePr>
          <p:cNvPr id="45061" name="Object 2"/>
          <p:cNvGraphicFramePr>
            <a:graphicFrameLocks noChangeAspect="1"/>
          </p:cNvGraphicFramePr>
          <p:nvPr/>
        </p:nvGraphicFramePr>
        <p:xfrm>
          <a:off x="133350" y="1616075"/>
          <a:ext cx="4692650" cy="4784725"/>
        </p:xfrm>
        <a:graphic>
          <a:graphicData uri="http://schemas.openxmlformats.org/presentationml/2006/ole">
            <p:oleObj spid="_x0000_s45061" name="Worksheet" r:id="rId3" imgW="4286250" imgH="4371975" progId="Excel.Sheet.12">
              <p:embed/>
            </p:oleObj>
          </a:graphicData>
        </a:graphic>
      </p:graphicFrame>
      <p:graphicFrame>
        <p:nvGraphicFramePr>
          <p:cNvPr id="45062" name="Object 6"/>
          <p:cNvGraphicFramePr>
            <a:graphicFrameLocks noChangeAspect="1"/>
          </p:cNvGraphicFramePr>
          <p:nvPr/>
        </p:nvGraphicFramePr>
        <p:xfrm>
          <a:off x="4953000" y="2362200"/>
          <a:ext cx="4044950" cy="3086100"/>
        </p:xfrm>
        <a:graphic>
          <a:graphicData uri="http://schemas.openxmlformats.org/presentationml/2006/ole">
            <p:oleObj spid="_x0000_s45062" name="Worksheet" r:id="rId4" imgW="3495580" imgH="2666905" progId="Excel.Sheet.12">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0"/>
          <p:cNvSpPr txBox="1">
            <a:spLocks/>
          </p:cNvSpPr>
          <p:nvPr/>
        </p:nvSpPr>
        <p:spPr bwMode="auto">
          <a:xfrm>
            <a:off x="255588" y="511175"/>
            <a:ext cx="7927975" cy="766763"/>
          </a:xfrm>
          <a:prstGeom prst="rect">
            <a:avLst/>
          </a:prstGeom>
          <a:noFill/>
          <a:ln w="9525">
            <a:noFill/>
            <a:miter lim="800000"/>
            <a:headEnd/>
            <a:tailEnd/>
          </a:ln>
        </p:spPr>
        <p:txBody>
          <a:bodyPr lIns="91431" tIns="45716" rIns="91431" bIns="45716" anchor="ctr"/>
          <a:lstStyle/>
          <a:p>
            <a:pPr defTabSz="981075" eaLnBrk="1" hangingPunct="1">
              <a:buClr>
                <a:srgbClr val="D8A919"/>
              </a:buClr>
            </a:pPr>
            <a:r>
              <a:rPr lang="en-US" altLang="en-US" sz="3400" b="1">
                <a:solidFill>
                  <a:srgbClr val="481F72"/>
                </a:solidFill>
                <a:latin typeface="Calibri" pitchFamily="34" charset="0"/>
                <a:cs typeface="Arial" pitchFamily="34" charset="0"/>
              </a:rPr>
              <a:t>Next Steps</a:t>
            </a:r>
          </a:p>
        </p:txBody>
      </p:sp>
      <p:sp>
        <p:nvSpPr>
          <p:cNvPr id="4" name="Content Placeholder 2"/>
          <p:cNvSpPr txBox="1">
            <a:spLocks/>
          </p:cNvSpPr>
          <p:nvPr/>
        </p:nvSpPr>
        <p:spPr>
          <a:xfrm>
            <a:off x="558800" y="1752600"/>
            <a:ext cx="7777163" cy="4395788"/>
          </a:xfrm>
          <a:prstGeom prst="rect">
            <a:avLst/>
          </a:prstGeom>
        </p:spPr>
        <p:txBody>
          <a:bodyPr lIns="85195" tIns="42597" rIns="85195" bIns="42597"/>
          <a:lstStyle>
            <a:lvl1pPr marL="368300" indent="-368300" algn="l" defTabSz="981075" rtl="0" eaLnBrk="0" fontAlgn="base" hangingPunct="0">
              <a:spcBef>
                <a:spcPct val="20000"/>
              </a:spcBef>
              <a:spcAft>
                <a:spcPct val="0"/>
              </a:spcAft>
              <a:buClr>
                <a:srgbClr val="D8A919"/>
              </a:buClr>
              <a:buChar char="•"/>
              <a:defRPr sz="3400">
                <a:solidFill>
                  <a:srgbClr val="481F72"/>
                </a:solidFill>
                <a:latin typeface="+mn-lt"/>
                <a:ea typeface="+mn-ea"/>
                <a:cs typeface="+mn-cs"/>
              </a:defRPr>
            </a:lvl1pPr>
            <a:lvl2pPr marL="796925" indent="-306388" algn="l" defTabSz="981075" rtl="0" eaLnBrk="0" fontAlgn="base" hangingPunct="0">
              <a:spcBef>
                <a:spcPct val="20000"/>
              </a:spcBef>
              <a:spcAft>
                <a:spcPct val="0"/>
              </a:spcAft>
              <a:buClr>
                <a:srgbClr val="D8A919"/>
              </a:buClr>
              <a:buChar char="–"/>
              <a:defRPr sz="3400">
                <a:solidFill>
                  <a:srgbClr val="481F72"/>
                </a:solidFill>
                <a:latin typeface="+mn-lt"/>
                <a:ea typeface="+mn-ea"/>
              </a:defRPr>
            </a:lvl2pPr>
            <a:lvl3pPr marL="1227138" indent="-246063" algn="l" defTabSz="981075" rtl="0" eaLnBrk="0" fontAlgn="base" hangingPunct="0">
              <a:spcBef>
                <a:spcPct val="20000"/>
              </a:spcBef>
              <a:spcAft>
                <a:spcPct val="0"/>
              </a:spcAft>
              <a:buClr>
                <a:srgbClr val="D8A919"/>
              </a:buClr>
              <a:buChar char="•"/>
              <a:defRPr sz="3400">
                <a:solidFill>
                  <a:srgbClr val="481F72"/>
                </a:solidFill>
                <a:latin typeface="+mn-lt"/>
                <a:ea typeface="+mn-ea"/>
              </a:defRPr>
            </a:lvl3pPr>
            <a:lvl4pPr marL="1717675" indent="-246063" algn="l" defTabSz="981075" rtl="0" eaLnBrk="0" fontAlgn="base" hangingPunct="0">
              <a:spcBef>
                <a:spcPct val="20000"/>
              </a:spcBef>
              <a:spcAft>
                <a:spcPct val="0"/>
              </a:spcAft>
              <a:buClr>
                <a:srgbClr val="D8A919"/>
              </a:buClr>
              <a:buChar char="–"/>
              <a:defRPr sz="3400">
                <a:solidFill>
                  <a:srgbClr val="481F72"/>
                </a:solidFill>
                <a:latin typeface="+mn-lt"/>
                <a:ea typeface="+mn-ea"/>
              </a:defRPr>
            </a:lvl4pPr>
            <a:lvl5pPr marL="2208213" indent="-246063" algn="l" defTabSz="981075" rtl="0" eaLnBrk="0" fontAlgn="base" hangingPunct="0">
              <a:spcBef>
                <a:spcPct val="20000"/>
              </a:spcBef>
              <a:spcAft>
                <a:spcPct val="0"/>
              </a:spcAft>
              <a:buClr>
                <a:srgbClr val="D8A919"/>
              </a:buClr>
              <a:buChar char="»"/>
              <a:defRPr sz="3400">
                <a:solidFill>
                  <a:srgbClr val="481F72"/>
                </a:solidFill>
                <a:latin typeface="+mn-lt"/>
                <a:ea typeface="+mn-ea"/>
              </a:defRPr>
            </a:lvl5pPr>
            <a:lvl6pPr marL="2665413" indent="-246063" algn="l" defTabSz="981075" rtl="0" fontAlgn="base">
              <a:spcBef>
                <a:spcPct val="20000"/>
              </a:spcBef>
              <a:spcAft>
                <a:spcPct val="0"/>
              </a:spcAft>
              <a:buClr>
                <a:srgbClr val="D8A919"/>
              </a:buClr>
              <a:buChar char="»"/>
              <a:defRPr sz="3400">
                <a:solidFill>
                  <a:srgbClr val="481F72"/>
                </a:solidFill>
                <a:latin typeface="+mn-lt"/>
                <a:ea typeface="+mn-ea"/>
              </a:defRPr>
            </a:lvl6pPr>
            <a:lvl7pPr marL="3122613" indent="-246063" algn="l" defTabSz="981075" rtl="0" fontAlgn="base">
              <a:spcBef>
                <a:spcPct val="20000"/>
              </a:spcBef>
              <a:spcAft>
                <a:spcPct val="0"/>
              </a:spcAft>
              <a:buClr>
                <a:srgbClr val="D8A919"/>
              </a:buClr>
              <a:buChar char="»"/>
              <a:defRPr sz="3400">
                <a:solidFill>
                  <a:srgbClr val="481F72"/>
                </a:solidFill>
                <a:latin typeface="+mn-lt"/>
                <a:ea typeface="+mn-ea"/>
              </a:defRPr>
            </a:lvl7pPr>
            <a:lvl8pPr marL="3579813" indent="-246063" algn="l" defTabSz="981075" rtl="0" fontAlgn="base">
              <a:spcBef>
                <a:spcPct val="20000"/>
              </a:spcBef>
              <a:spcAft>
                <a:spcPct val="0"/>
              </a:spcAft>
              <a:buClr>
                <a:srgbClr val="D8A919"/>
              </a:buClr>
              <a:buChar char="»"/>
              <a:defRPr sz="3400">
                <a:solidFill>
                  <a:srgbClr val="481F72"/>
                </a:solidFill>
                <a:latin typeface="+mn-lt"/>
                <a:ea typeface="+mn-ea"/>
              </a:defRPr>
            </a:lvl8pPr>
            <a:lvl9pPr marL="4037013" indent="-246063" algn="l" defTabSz="981075" rtl="0" fontAlgn="base">
              <a:spcBef>
                <a:spcPct val="20000"/>
              </a:spcBef>
              <a:spcAft>
                <a:spcPct val="0"/>
              </a:spcAft>
              <a:buClr>
                <a:srgbClr val="D8A919"/>
              </a:buClr>
              <a:buChar char="»"/>
              <a:defRPr sz="3400">
                <a:solidFill>
                  <a:srgbClr val="481F72"/>
                </a:solidFill>
                <a:latin typeface="+mn-lt"/>
                <a:ea typeface="+mn-ea"/>
              </a:defRPr>
            </a:lvl9pPr>
          </a:lstStyle>
          <a:p>
            <a:pPr>
              <a:defRPr/>
            </a:pPr>
            <a:r>
              <a:rPr lang="en-US" sz="2600" dirty="0" smtClean="0">
                <a:latin typeface="Calibri" panose="020F0502020204030204" pitchFamily="34" charset="0"/>
              </a:rPr>
              <a:t>Incorporate feedback and revise conceptual frameworks and draft indicators</a:t>
            </a:r>
          </a:p>
          <a:p>
            <a:pPr lvl="1">
              <a:defRPr/>
            </a:pPr>
            <a:r>
              <a:rPr lang="en-US" sz="2000" dirty="0" smtClean="0">
                <a:latin typeface="Calibri" panose="020F0502020204030204" pitchFamily="34" charset="0"/>
              </a:rPr>
              <a:t>aglinski@icrw.org</a:t>
            </a:r>
          </a:p>
          <a:p>
            <a:pPr>
              <a:defRPr/>
            </a:pPr>
            <a:endParaRPr lang="en-US" sz="1000" dirty="0" smtClean="0">
              <a:latin typeface="Calibri" panose="020F0502020204030204" pitchFamily="34" charset="0"/>
            </a:endParaRPr>
          </a:p>
          <a:p>
            <a:pPr>
              <a:defRPr/>
            </a:pPr>
            <a:r>
              <a:rPr lang="en-US" sz="2600" dirty="0" smtClean="0">
                <a:latin typeface="Calibri" panose="020F0502020204030204" pitchFamily="34" charset="0"/>
              </a:rPr>
              <a:t>Field test indicators and measurement methodologies</a:t>
            </a:r>
          </a:p>
          <a:p>
            <a:pPr>
              <a:defRPr/>
            </a:pPr>
            <a:endParaRPr lang="en-US" sz="1000" dirty="0" smtClean="0">
              <a:latin typeface="Calibri" panose="020F0502020204030204" pitchFamily="34" charset="0"/>
            </a:endParaRPr>
          </a:p>
          <a:p>
            <a:pPr>
              <a:defRPr/>
            </a:pPr>
            <a:r>
              <a:rPr lang="en-US" sz="2600" dirty="0" smtClean="0">
                <a:latin typeface="Calibri" panose="020F0502020204030204" pitchFamily="34" charset="0"/>
              </a:rPr>
              <a:t>Develop data capture &amp; management systems</a:t>
            </a:r>
          </a:p>
          <a:p>
            <a:pPr>
              <a:defRPr/>
            </a:pPr>
            <a:endParaRPr lang="en-US" sz="1000" dirty="0" smtClean="0">
              <a:latin typeface="Calibri" panose="020F0502020204030204" pitchFamily="34" charset="0"/>
            </a:endParaRPr>
          </a:p>
          <a:p>
            <a:pPr>
              <a:defRPr/>
            </a:pPr>
            <a:r>
              <a:rPr lang="en-US" sz="2600" dirty="0" smtClean="0">
                <a:latin typeface="Calibri" panose="020F0502020204030204" pitchFamily="34" charset="0"/>
                <a:cs typeface="Calibri" pitchFamily="34" charset="0"/>
              </a:rPr>
              <a:t>Pilot </a:t>
            </a:r>
            <a:r>
              <a:rPr lang="en-US" sz="2600" dirty="0">
                <a:latin typeface="Calibri" panose="020F0502020204030204" pitchFamily="34" charset="0"/>
                <a:cs typeface="Calibri" pitchFamily="34" charset="0"/>
              </a:rPr>
              <a:t>M&amp;E </a:t>
            </a:r>
            <a:r>
              <a:rPr lang="en-US" sz="2600" dirty="0" smtClean="0">
                <a:latin typeface="Calibri" panose="020F0502020204030204" pitchFamily="34" charset="0"/>
                <a:cs typeface="Calibri" pitchFamily="34" charset="0"/>
              </a:rPr>
              <a:t>system</a:t>
            </a:r>
          </a:p>
          <a:p>
            <a:pPr>
              <a:defRPr/>
            </a:pPr>
            <a:endParaRPr lang="en-US" sz="1000" dirty="0" smtClean="0">
              <a:latin typeface="Calibri" panose="020F0502020204030204" pitchFamily="34" charset="0"/>
              <a:cs typeface="Calibri" pitchFamily="34" charset="0"/>
            </a:endParaRPr>
          </a:p>
          <a:p>
            <a:pPr>
              <a:defRPr/>
            </a:pPr>
            <a:r>
              <a:rPr lang="en-US" sz="2600" dirty="0">
                <a:latin typeface="Calibri" panose="020F0502020204030204" pitchFamily="34" charset="0"/>
                <a:cs typeface="Calibri" pitchFamily="34" charset="0"/>
              </a:rPr>
              <a:t>M</a:t>
            </a:r>
            <a:r>
              <a:rPr lang="en-US" sz="2600" dirty="0" smtClean="0">
                <a:latin typeface="Calibri" panose="020F0502020204030204" pitchFamily="34" charset="0"/>
                <a:cs typeface="Calibri" pitchFamily="34" charset="0"/>
              </a:rPr>
              <a:t>odify </a:t>
            </a:r>
            <a:r>
              <a:rPr lang="en-US" sz="2600" dirty="0">
                <a:latin typeface="Calibri" panose="020F0502020204030204" pitchFamily="34" charset="0"/>
                <a:cs typeface="Calibri" pitchFamily="34" charset="0"/>
              </a:rPr>
              <a:t>and </a:t>
            </a:r>
            <a:r>
              <a:rPr lang="en-US" sz="2600" dirty="0" smtClean="0">
                <a:latin typeface="Calibri" panose="020F0502020204030204" pitchFamily="34" charset="0"/>
                <a:cs typeface="Calibri" pitchFamily="34" charset="0"/>
              </a:rPr>
              <a:t>adjust</a:t>
            </a:r>
          </a:p>
          <a:p>
            <a:pPr>
              <a:defRPr/>
            </a:pPr>
            <a:endParaRPr lang="en-US" sz="1000" dirty="0" smtClean="0">
              <a:latin typeface="Calibri" panose="020F0502020204030204" pitchFamily="34" charset="0"/>
              <a:cs typeface="Calibri" pitchFamily="34" charset="0"/>
            </a:endParaRPr>
          </a:p>
          <a:p>
            <a:pPr>
              <a:defRPr/>
            </a:pPr>
            <a:r>
              <a:rPr lang="en-US" sz="2600" dirty="0" smtClean="0">
                <a:latin typeface="Calibri" panose="020F0502020204030204" pitchFamily="34" charset="0"/>
                <a:cs typeface="Calibri" pitchFamily="34" charset="0"/>
              </a:rPr>
              <a:t>Roll </a:t>
            </a:r>
            <a:r>
              <a:rPr lang="en-US" sz="2600" dirty="0">
                <a:latin typeface="Calibri" panose="020F0502020204030204" pitchFamily="34" charset="0"/>
                <a:cs typeface="Calibri" pitchFamily="34" charset="0"/>
              </a:rPr>
              <a:t>out</a:t>
            </a:r>
          </a:p>
          <a:p>
            <a:pPr>
              <a:defRPr/>
            </a:pPr>
            <a:endParaRPr lang="en-US" sz="2600" b="1" dirty="0">
              <a:latin typeface="Calibri" panose="020F0502020204030204" pitchFamily="34" charset="0"/>
            </a:endParaRPr>
          </a:p>
          <a:p>
            <a:pPr marL="0" indent="0">
              <a:buFontTx/>
              <a:buNone/>
              <a:defRPr/>
            </a:pPr>
            <a:endParaRPr lang="en-US" b="1"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533400"/>
            <a:ext cx="7772400" cy="609600"/>
          </a:xfrm>
        </p:spPr>
        <p:txBody>
          <a:bodyPr/>
          <a:lstStyle/>
          <a:p>
            <a:pPr algn="l" eaLnBrk="1" hangingPunct="1"/>
            <a:r>
              <a:rPr lang="en-US" altLang="en-US" sz="3200" b="1" smtClean="0">
                <a:latin typeface="Calibri" pitchFamily="34" charset="0"/>
              </a:rPr>
              <a:t>What we will cover today:</a:t>
            </a:r>
          </a:p>
        </p:txBody>
      </p:sp>
      <p:sp>
        <p:nvSpPr>
          <p:cNvPr id="5123" name="Content Placeholder 2"/>
          <p:cNvSpPr>
            <a:spLocks noGrp="1"/>
          </p:cNvSpPr>
          <p:nvPr>
            <p:ph idx="1"/>
          </p:nvPr>
        </p:nvSpPr>
        <p:spPr>
          <a:xfrm>
            <a:off x="762000" y="1600200"/>
            <a:ext cx="7620000" cy="4800600"/>
          </a:xfrm>
        </p:spPr>
        <p:txBody>
          <a:bodyPr/>
          <a:lstStyle/>
          <a:p>
            <a:pPr marL="457200" indent="-457200" eaLnBrk="1" hangingPunct="1">
              <a:buFontTx/>
              <a:buAutoNum type="arabicPeriod"/>
            </a:pPr>
            <a:r>
              <a:rPr lang="en-US" altLang="en-US" sz="2400" smtClean="0">
                <a:latin typeface="Calibri" pitchFamily="34" charset="0"/>
              </a:rPr>
              <a:t>The objectives &amp; purpose of creating a global measurement system</a:t>
            </a:r>
          </a:p>
          <a:p>
            <a:pPr marL="457200" indent="-457200" eaLnBrk="1" hangingPunct="1">
              <a:buFontTx/>
              <a:buAutoNum type="arabicPeriod"/>
            </a:pPr>
            <a:endParaRPr lang="en-US" altLang="en-US" sz="1200" smtClean="0">
              <a:latin typeface="Calibri" pitchFamily="34" charset="0"/>
            </a:endParaRPr>
          </a:p>
          <a:p>
            <a:pPr marL="457200" indent="-457200" eaLnBrk="1" hangingPunct="1">
              <a:buFontTx/>
              <a:buAutoNum type="arabicPeriod"/>
            </a:pPr>
            <a:r>
              <a:rPr lang="en-US" altLang="en-US" sz="2400" smtClean="0">
                <a:latin typeface="Calibri" pitchFamily="34" charset="0"/>
              </a:rPr>
              <a:t>The process of developing the conceptual frameworks &amp; draft indicators</a:t>
            </a:r>
          </a:p>
          <a:p>
            <a:pPr marL="457200" indent="-457200" eaLnBrk="1" hangingPunct="1">
              <a:buFontTx/>
              <a:buAutoNum type="arabicPeriod"/>
            </a:pPr>
            <a:endParaRPr lang="en-US" altLang="en-US" sz="1200" smtClean="0">
              <a:latin typeface="Calibri" pitchFamily="34" charset="0"/>
            </a:endParaRPr>
          </a:p>
          <a:p>
            <a:pPr marL="457200" indent="-457200" eaLnBrk="1" hangingPunct="1">
              <a:buFontTx/>
              <a:buAutoNum type="arabicPeriod"/>
            </a:pPr>
            <a:r>
              <a:rPr lang="en-US" altLang="en-US" sz="2400" smtClean="0">
                <a:latin typeface="Calibri" pitchFamily="34" charset="0"/>
              </a:rPr>
              <a:t>Conceptual frameworks</a:t>
            </a:r>
          </a:p>
          <a:p>
            <a:pPr marL="457200" lvl="1" indent="0" eaLnBrk="1" hangingPunct="1">
              <a:buFontTx/>
              <a:buNone/>
            </a:pPr>
            <a:r>
              <a:rPr lang="en-US" altLang="en-US" sz="2400" smtClean="0">
                <a:latin typeface="Calibri" pitchFamily="34" charset="0"/>
              </a:rPr>
              <a:t>	→ Feedback</a:t>
            </a:r>
          </a:p>
          <a:p>
            <a:pPr marL="457200" lvl="1" indent="0" eaLnBrk="1" hangingPunct="1">
              <a:buFontTx/>
              <a:buNone/>
            </a:pPr>
            <a:endParaRPr lang="en-US" altLang="en-US" sz="1200" smtClean="0">
              <a:latin typeface="Calibri" pitchFamily="34" charset="0"/>
            </a:endParaRPr>
          </a:p>
          <a:p>
            <a:pPr marL="457200" indent="-457200" eaLnBrk="1" hangingPunct="1">
              <a:buFontTx/>
              <a:buAutoNum type="arabicPeriod"/>
            </a:pPr>
            <a:r>
              <a:rPr lang="en-US" altLang="en-US" sz="2400" smtClean="0">
                <a:latin typeface="Calibri" pitchFamily="34" charset="0"/>
              </a:rPr>
              <a:t>Draft indicators &amp; measurement methodologies</a:t>
            </a:r>
          </a:p>
          <a:p>
            <a:pPr marL="457200" lvl="1" indent="0" eaLnBrk="1" hangingPunct="1">
              <a:buFontTx/>
              <a:buNone/>
            </a:pPr>
            <a:r>
              <a:rPr lang="en-US" altLang="en-US" sz="2400" smtClean="0">
                <a:latin typeface="Calibri" pitchFamily="34" charset="0"/>
              </a:rPr>
              <a:t>	→ Feedback</a:t>
            </a:r>
          </a:p>
          <a:p>
            <a:pPr marL="457200" indent="-457200" eaLnBrk="1" hangingPunct="1">
              <a:buFontTx/>
              <a:buAutoNum type="arabicPeriod"/>
            </a:pPr>
            <a:endParaRPr lang="en-US" altLang="en-US" sz="1200" smtClean="0">
              <a:latin typeface="Calibri" pitchFamily="34" charset="0"/>
            </a:endParaRPr>
          </a:p>
          <a:p>
            <a:pPr marL="457200" indent="-457200" eaLnBrk="1" hangingPunct="1">
              <a:buFontTx/>
              <a:buAutoNum type="arabicPeriod"/>
            </a:pPr>
            <a:r>
              <a:rPr lang="en-US" altLang="en-US" sz="2400" smtClean="0">
                <a:latin typeface="Calibri" pitchFamily="34" charset="0"/>
              </a:rPr>
              <a:t>Next steps</a:t>
            </a:r>
          </a:p>
          <a:p>
            <a:pPr marL="457200" indent="-457200" eaLnBrk="1" hangingPunct="1"/>
            <a:endParaRPr lang="en-US" altLang="en-US" smtClean="0"/>
          </a:p>
          <a:p>
            <a:pPr marL="457200" indent="-457200" eaLnBrk="1" hangingPunct="1"/>
            <a:endParaRPr lang="en-US" altLang="en-US" smtClean="0"/>
          </a:p>
          <a:p>
            <a:pPr marL="457200" indent="-457200" eaLnBrk="1" hangingPunct="1"/>
            <a:endParaRPr lang="en-US"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381000"/>
            <a:ext cx="6019800" cy="1066800"/>
          </a:xfrm>
        </p:spPr>
        <p:txBody>
          <a:bodyPr/>
          <a:lstStyle/>
          <a:p>
            <a:pPr algn="l" eaLnBrk="1" hangingPunct="1"/>
            <a:r>
              <a:rPr lang="en-US" altLang="en-US" sz="3000" b="1" smtClean="0">
                <a:latin typeface="Calibri" pitchFamily="34" charset="0"/>
              </a:rPr>
              <a:t>Social Impact M&amp;E Needed </a:t>
            </a:r>
            <a:br>
              <a:rPr lang="en-US" altLang="en-US" sz="3000" b="1" smtClean="0">
                <a:latin typeface="Calibri" pitchFamily="34" charset="0"/>
              </a:rPr>
            </a:br>
            <a:r>
              <a:rPr lang="en-US" altLang="en-US" sz="3000" b="1" smtClean="0">
                <a:latin typeface="Calibri" pitchFamily="34" charset="0"/>
              </a:rPr>
              <a:t>at Three Levels </a:t>
            </a:r>
          </a:p>
        </p:txBody>
      </p:sp>
      <p:sp>
        <p:nvSpPr>
          <p:cNvPr id="3" name="Content Placeholder 2"/>
          <p:cNvSpPr>
            <a:spLocks noGrp="1"/>
          </p:cNvSpPr>
          <p:nvPr>
            <p:ph idx="1"/>
          </p:nvPr>
        </p:nvSpPr>
        <p:spPr>
          <a:xfrm>
            <a:off x="533400" y="1600200"/>
            <a:ext cx="8001000" cy="4876800"/>
          </a:xfrm>
        </p:spPr>
        <p:txBody>
          <a:bodyPr>
            <a:noAutofit/>
          </a:bodyPr>
          <a:lstStyle/>
          <a:p>
            <a:pPr marL="0" indent="0" eaLnBrk="1" hangingPunct="1">
              <a:spcBef>
                <a:spcPts val="0"/>
              </a:spcBef>
              <a:spcAft>
                <a:spcPts val="0"/>
              </a:spcAft>
              <a:buFontTx/>
              <a:buNone/>
              <a:defRPr/>
            </a:pPr>
            <a:r>
              <a:rPr lang="en-US" sz="1800" dirty="0" smtClean="0">
                <a:latin typeface="Calibri" panose="020F0502020204030204" pitchFamily="34" charset="0"/>
              </a:rPr>
              <a:t>1) Social impact conceptual framework for the sector overall – </a:t>
            </a:r>
            <a:r>
              <a:rPr lang="en-US" sz="1800" b="1" dirty="0" smtClean="0">
                <a:latin typeface="Calibri" panose="020F0502020204030204" pitchFamily="34" charset="0"/>
              </a:rPr>
              <a:t>telling a global story </a:t>
            </a:r>
          </a:p>
          <a:p>
            <a:pPr marL="285750" indent="-285750" eaLnBrk="1" hangingPunct="1">
              <a:spcBef>
                <a:spcPts val="0"/>
              </a:spcBef>
              <a:spcAft>
                <a:spcPts val="0"/>
              </a:spcAft>
              <a:defRPr/>
            </a:pPr>
            <a:r>
              <a:rPr lang="en-US" sz="1600" dirty="0" smtClean="0">
                <a:latin typeface="Calibri" panose="020F0502020204030204" pitchFamily="34" charset="0"/>
              </a:rPr>
              <a:t>What information do we want from all partners to demonstrate the sector has a social impact? </a:t>
            </a:r>
          </a:p>
          <a:p>
            <a:pPr lvl="1" eaLnBrk="1" hangingPunct="1">
              <a:spcBef>
                <a:spcPts val="0"/>
              </a:spcBef>
              <a:spcAft>
                <a:spcPts val="0"/>
              </a:spcAft>
              <a:buFont typeface="Arial" panose="020B0604020202020204" pitchFamily="34" charset="0"/>
              <a:buChar char="•"/>
              <a:defRPr/>
            </a:pPr>
            <a:r>
              <a:rPr lang="en-US" sz="1600" dirty="0" smtClean="0">
                <a:latin typeface="Calibri" panose="020F0502020204030204" pitchFamily="34" charset="0"/>
              </a:rPr>
              <a:t>Suggestions include economic status of household/poverty reduction, time savings, livelihoods created. </a:t>
            </a:r>
          </a:p>
          <a:p>
            <a:pPr lvl="1" eaLnBrk="1" hangingPunct="1">
              <a:spcBef>
                <a:spcPts val="0"/>
              </a:spcBef>
              <a:spcAft>
                <a:spcPts val="0"/>
              </a:spcAft>
              <a:buFont typeface="Arial" panose="020B0604020202020204" pitchFamily="34" charset="0"/>
              <a:buChar char="•"/>
              <a:defRPr/>
            </a:pPr>
            <a:r>
              <a:rPr lang="en-US" sz="1600" dirty="0" smtClean="0">
                <a:latin typeface="Calibri" panose="020F0502020204030204" pitchFamily="34" charset="0"/>
              </a:rPr>
              <a:t>Potentially utilize Progress out of Poverty Index for poverty measurements. </a:t>
            </a:r>
          </a:p>
          <a:p>
            <a:pPr marL="0" indent="0" eaLnBrk="1" hangingPunct="1">
              <a:spcBef>
                <a:spcPts val="0"/>
              </a:spcBef>
              <a:spcAft>
                <a:spcPts val="0"/>
              </a:spcAft>
              <a:buFontTx/>
              <a:buNone/>
              <a:defRPr/>
            </a:pPr>
            <a:r>
              <a:rPr lang="en-US" sz="1600" dirty="0" smtClean="0">
                <a:latin typeface="Calibri" panose="020F0502020204030204" pitchFamily="34" charset="0"/>
              </a:rPr>
              <a:t> </a:t>
            </a:r>
          </a:p>
          <a:p>
            <a:pPr marL="0" indent="0" eaLnBrk="1" hangingPunct="1">
              <a:spcBef>
                <a:spcPts val="0"/>
              </a:spcBef>
              <a:spcAft>
                <a:spcPts val="0"/>
              </a:spcAft>
              <a:buFontTx/>
              <a:buNone/>
              <a:defRPr/>
            </a:pPr>
            <a:r>
              <a:rPr lang="en-US" sz="1800" dirty="0" smtClean="0">
                <a:latin typeface="Calibri" panose="020F0502020204030204" pitchFamily="34" charset="0"/>
              </a:rPr>
              <a:t>2) Social impact M&amp;E indicators, methodologies, and tools to measure and track a limited number of social impact areas at the </a:t>
            </a:r>
            <a:r>
              <a:rPr lang="en-US" sz="1800" b="1" dirty="0" smtClean="0">
                <a:latin typeface="Calibri" panose="020F0502020204030204" pitchFamily="34" charset="0"/>
              </a:rPr>
              <a:t>enterprise/project level</a:t>
            </a:r>
            <a:r>
              <a:rPr lang="en-US" sz="1800" dirty="0" smtClean="0">
                <a:latin typeface="Calibri" panose="020F0502020204030204" pitchFamily="34" charset="0"/>
              </a:rPr>
              <a:t>. </a:t>
            </a:r>
          </a:p>
          <a:p>
            <a:pPr lvl="1" eaLnBrk="1" hangingPunct="1">
              <a:spcBef>
                <a:spcPts val="0"/>
              </a:spcBef>
              <a:spcAft>
                <a:spcPts val="0"/>
              </a:spcAft>
              <a:buFont typeface="Arial" panose="020B0604020202020204" pitchFamily="34" charset="0"/>
              <a:buChar char="•"/>
              <a:defRPr/>
            </a:pPr>
            <a:r>
              <a:rPr lang="en-US" sz="1600" dirty="0" smtClean="0">
                <a:latin typeface="Calibri" panose="020F0502020204030204" pitchFamily="34" charset="0"/>
              </a:rPr>
              <a:t>Set of indicators &amp; methodologies </a:t>
            </a:r>
          </a:p>
          <a:p>
            <a:pPr lvl="1" eaLnBrk="1" hangingPunct="1">
              <a:spcBef>
                <a:spcPts val="0"/>
              </a:spcBef>
              <a:spcAft>
                <a:spcPts val="0"/>
              </a:spcAft>
              <a:buFont typeface="Arial" panose="020B0604020202020204" pitchFamily="34" charset="0"/>
              <a:buChar char="•"/>
              <a:defRPr/>
            </a:pPr>
            <a:r>
              <a:rPr lang="en-US" sz="1600" dirty="0" smtClean="0">
                <a:latin typeface="Calibri" panose="020F0502020204030204" pitchFamily="34" charset="0"/>
              </a:rPr>
              <a:t>Guidance for implementation </a:t>
            </a:r>
          </a:p>
          <a:p>
            <a:pPr lvl="1" eaLnBrk="1" hangingPunct="1">
              <a:spcBef>
                <a:spcPts val="0"/>
              </a:spcBef>
              <a:spcAft>
                <a:spcPts val="0"/>
              </a:spcAft>
              <a:buFont typeface="Arial" panose="020B0604020202020204" pitchFamily="34" charset="0"/>
              <a:buChar char="•"/>
              <a:defRPr/>
            </a:pPr>
            <a:r>
              <a:rPr lang="en-US" sz="1600" dirty="0" smtClean="0">
                <a:latin typeface="Calibri" panose="020F0502020204030204" pitchFamily="34" charset="0"/>
              </a:rPr>
              <a:t>Results reporting and certification </a:t>
            </a:r>
          </a:p>
          <a:p>
            <a:pPr marL="0" indent="0" eaLnBrk="1" hangingPunct="1">
              <a:spcBef>
                <a:spcPts val="0"/>
              </a:spcBef>
              <a:spcAft>
                <a:spcPts val="0"/>
              </a:spcAft>
              <a:buFontTx/>
              <a:buNone/>
              <a:defRPr/>
            </a:pPr>
            <a:r>
              <a:rPr lang="en-US" sz="1800" dirty="0" smtClean="0">
                <a:latin typeface="Calibri" panose="020F0502020204030204" pitchFamily="34" charset="0"/>
              </a:rPr>
              <a:t> </a:t>
            </a:r>
          </a:p>
          <a:p>
            <a:pPr marL="0" indent="0" eaLnBrk="1" hangingPunct="1">
              <a:spcBef>
                <a:spcPts val="0"/>
              </a:spcBef>
              <a:spcAft>
                <a:spcPts val="0"/>
              </a:spcAft>
              <a:buFontTx/>
              <a:buNone/>
              <a:defRPr/>
            </a:pPr>
            <a:r>
              <a:rPr lang="en-US" sz="1800" dirty="0" smtClean="0">
                <a:latin typeface="Calibri" panose="020F0502020204030204" pitchFamily="34" charset="0"/>
              </a:rPr>
              <a:t>3) Strategy for M&amp;E </a:t>
            </a:r>
            <a:r>
              <a:rPr lang="en-US" sz="1800" b="1" dirty="0" smtClean="0">
                <a:latin typeface="Calibri" panose="020F0502020204030204" pitchFamily="34" charset="0"/>
              </a:rPr>
              <a:t>deep dive impact evaluations </a:t>
            </a:r>
            <a:r>
              <a:rPr lang="en-US" sz="1800" dirty="0" smtClean="0">
                <a:latin typeface="Calibri" panose="020F0502020204030204" pitchFamily="34" charset="0"/>
              </a:rPr>
              <a:t>in certain areas. </a:t>
            </a:r>
          </a:p>
          <a:p>
            <a:pPr marL="285750" indent="-285750" eaLnBrk="1" hangingPunct="1">
              <a:spcBef>
                <a:spcPts val="0"/>
              </a:spcBef>
              <a:spcAft>
                <a:spcPts val="0"/>
              </a:spcAft>
              <a:defRPr/>
            </a:pPr>
            <a:r>
              <a:rPr lang="en-US" sz="1600" dirty="0" smtClean="0">
                <a:latin typeface="Calibri" panose="020F0502020204030204" pitchFamily="34" charset="0"/>
              </a:rPr>
              <a:t>Areas where specific impact evaluations are needed to fill data gaps and get a more robust picture. For example, the Alliance research studies looking at impact of adoption on households in areas of empowerment, time savings, education, decision-making, etc. </a:t>
            </a:r>
            <a:endParaRPr lang="en-US" sz="16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457200"/>
            <a:ext cx="6172200" cy="838200"/>
          </a:xfrm>
        </p:spPr>
        <p:txBody>
          <a:bodyPr/>
          <a:lstStyle/>
          <a:p>
            <a:pPr algn="l" eaLnBrk="1" hangingPunct="1"/>
            <a:r>
              <a:rPr lang="en-US" altLang="en-US" sz="2800" b="1" smtClean="0">
                <a:latin typeface="Calibri" pitchFamily="34" charset="0"/>
              </a:rPr>
              <a:t>Process for Defining, Measuring and Reporting on Social Impact</a:t>
            </a:r>
          </a:p>
        </p:txBody>
      </p:sp>
      <p:sp>
        <p:nvSpPr>
          <p:cNvPr id="3" name="Content Placeholder 2"/>
          <p:cNvSpPr>
            <a:spLocks noGrp="1"/>
          </p:cNvSpPr>
          <p:nvPr>
            <p:ph idx="1"/>
          </p:nvPr>
        </p:nvSpPr>
        <p:spPr>
          <a:xfrm>
            <a:off x="571500" y="1371600"/>
            <a:ext cx="8229600" cy="5334000"/>
          </a:xfrm>
        </p:spPr>
        <p:txBody>
          <a:bodyPr>
            <a:normAutofit lnSpcReduction="10000"/>
          </a:bodyPr>
          <a:lstStyle/>
          <a:p>
            <a:pPr eaLnBrk="1" hangingPunct="1">
              <a:defRPr/>
            </a:pPr>
            <a:r>
              <a:rPr lang="en-US" sz="1600" b="1" dirty="0" smtClean="0">
                <a:latin typeface="Calibri" panose="020F0502020204030204" pitchFamily="34" charset="0"/>
              </a:rPr>
              <a:t>Objectives:</a:t>
            </a:r>
          </a:p>
          <a:p>
            <a:pPr lvl="1" eaLnBrk="1" hangingPunct="1">
              <a:defRPr/>
            </a:pPr>
            <a:r>
              <a:rPr lang="en-US" sz="1600" dirty="0" smtClean="0">
                <a:latin typeface="Calibri" panose="020F0502020204030204" pitchFamily="34" charset="0"/>
                <a:cs typeface="Calibri" pitchFamily="34" charset="0"/>
              </a:rPr>
              <a:t>Gain consensus on the main domains and pathways through which the clean cooking sector creates social impact</a:t>
            </a:r>
          </a:p>
          <a:p>
            <a:pPr lvl="1" eaLnBrk="1" hangingPunct="1">
              <a:defRPr/>
            </a:pPr>
            <a:r>
              <a:rPr lang="en-US" sz="1600" dirty="0" smtClean="0">
                <a:latin typeface="Calibri" panose="020F0502020204030204" pitchFamily="34" charset="0"/>
                <a:cs typeface="Calibri" pitchFamily="34" charset="0"/>
              </a:rPr>
              <a:t>Create a collection of standardized indicators &amp; measurement methodologies</a:t>
            </a:r>
          </a:p>
          <a:p>
            <a:pPr lvl="1" eaLnBrk="1" hangingPunct="1">
              <a:defRPr/>
            </a:pPr>
            <a:r>
              <a:rPr lang="en-US" sz="1600" dirty="0" smtClean="0">
                <a:latin typeface="Calibri" panose="020F0502020204030204" pitchFamily="34" charset="0"/>
                <a:cs typeface="Calibri" pitchFamily="34" charset="0"/>
              </a:rPr>
              <a:t>Create a centralized data capture, management, and analysis system</a:t>
            </a:r>
          </a:p>
          <a:p>
            <a:pPr eaLnBrk="1" hangingPunct="1">
              <a:defRPr/>
            </a:pPr>
            <a:r>
              <a:rPr lang="en-US" sz="1600" b="1" dirty="0" smtClean="0">
                <a:latin typeface="Calibri" panose="020F0502020204030204" pitchFamily="34" charset="0"/>
                <a:cs typeface="Calibri" pitchFamily="34" charset="0"/>
              </a:rPr>
              <a:t>Why?</a:t>
            </a:r>
          </a:p>
          <a:p>
            <a:pPr lvl="1" eaLnBrk="1" hangingPunct="1">
              <a:defRPr/>
            </a:pPr>
            <a:r>
              <a:rPr lang="en-US" sz="1600" dirty="0" smtClean="0">
                <a:latin typeface="Calibri" panose="020F0502020204030204" pitchFamily="34" charset="0"/>
                <a:cs typeface="Calibri" pitchFamily="34" charset="0"/>
              </a:rPr>
              <a:t>To allow partners to track and analyze progress</a:t>
            </a:r>
          </a:p>
          <a:p>
            <a:pPr lvl="1" eaLnBrk="1" hangingPunct="1">
              <a:defRPr/>
            </a:pPr>
            <a:r>
              <a:rPr lang="en-US" sz="1600" dirty="0" smtClean="0">
                <a:latin typeface="Calibri" panose="020F0502020204030204" pitchFamily="34" charset="0"/>
                <a:cs typeface="Calibri" pitchFamily="34" charset="0"/>
              </a:rPr>
              <a:t>To aggregate the social impact of the clean cooking sector at a global level </a:t>
            </a:r>
          </a:p>
          <a:p>
            <a:pPr eaLnBrk="1" hangingPunct="1">
              <a:spcAft>
                <a:spcPts val="600"/>
              </a:spcAft>
              <a:defRPr/>
            </a:pPr>
            <a:r>
              <a:rPr lang="en-US" sz="1600" b="1" dirty="0" smtClean="0">
                <a:latin typeface="Calibri" panose="020F0502020204030204" pitchFamily="34" charset="0"/>
              </a:rPr>
              <a:t>How?</a:t>
            </a:r>
            <a:endParaRPr lang="en-US" sz="1600" b="1" dirty="0" smtClean="0">
              <a:latin typeface="Calibri" panose="020F0502020204030204" pitchFamily="34" charset="0"/>
              <a:cs typeface="Calibri" pitchFamily="34" charset="0"/>
            </a:endParaRPr>
          </a:p>
          <a:p>
            <a:pPr lvl="1" eaLnBrk="1" hangingPunct="1">
              <a:defRPr/>
            </a:pPr>
            <a:r>
              <a:rPr lang="en-US" sz="1600" dirty="0" smtClean="0">
                <a:latin typeface="Calibri" panose="020F0502020204030204" pitchFamily="34" charset="0"/>
                <a:cs typeface="Calibri" pitchFamily="34" charset="0"/>
              </a:rPr>
              <a:t>Map and define relevant social impacts</a:t>
            </a:r>
          </a:p>
          <a:p>
            <a:pPr lvl="1" eaLnBrk="1" hangingPunct="1">
              <a:defRPr/>
            </a:pPr>
            <a:r>
              <a:rPr lang="en-US" sz="1600" dirty="0" smtClean="0">
                <a:latin typeface="Calibri" panose="020F0502020204030204" pitchFamily="34" charset="0"/>
                <a:cs typeface="Calibri" pitchFamily="34" charset="0"/>
              </a:rPr>
              <a:t>Select key domains of social impact for measurement</a:t>
            </a:r>
          </a:p>
          <a:p>
            <a:pPr lvl="1" eaLnBrk="1" hangingPunct="1">
              <a:defRPr/>
            </a:pPr>
            <a:r>
              <a:rPr lang="en-US" sz="1600" dirty="0" smtClean="0">
                <a:latin typeface="Calibri" panose="020F0502020204030204" pitchFamily="34" charset="0"/>
                <a:cs typeface="Calibri" pitchFamily="34" charset="0"/>
              </a:rPr>
              <a:t>Draft indicators</a:t>
            </a:r>
          </a:p>
          <a:p>
            <a:pPr lvl="1" eaLnBrk="1" hangingPunct="1">
              <a:defRPr/>
            </a:pPr>
            <a:r>
              <a:rPr lang="en-US" sz="1600" dirty="0" smtClean="0">
                <a:latin typeface="Calibri" panose="020F0502020204030204" pitchFamily="34" charset="0"/>
                <a:cs typeface="Calibri" pitchFamily="34" charset="0"/>
              </a:rPr>
              <a:t>Select/create measurement methodologies </a:t>
            </a:r>
          </a:p>
          <a:p>
            <a:pPr lvl="1" eaLnBrk="1" hangingPunct="1">
              <a:defRPr/>
            </a:pPr>
            <a:r>
              <a:rPr lang="en-US" sz="1600" dirty="0" smtClean="0">
                <a:latin typeface="Calibri" panose="020F0502020204030204" pitchFamily="34" charset="0"/>
                <a:cs typeface="Calibri" pitchFamily="34" charset="0"/>
              </a:rPr>
              <a:t>Field test indicators and measurement methodologies</a:t>
            </a:r>
          </a:p>
          <a:p>
            <a:pPr lvl="1" eaLnBrk="1" hangingPunct="1">
              <a:defRPr/>
            </a:pPr>
            <a:r>
              <a:rPr lang="en-US" sz="1600" dirty="0" smtClean="0">
                <a:latin typeface="Calibri" panose="020F0502020204030204" pitchFamily="34" charset="0"/>
                <a:cs typeface="Calibri" pitchFamily="34" charset="0"/>
              </a:rPr>
              <a:t>Develop a data capture and management system</a:t>
            </a:r>
          </a:p>
          <a:p>
            <a:pPr lvl="1" eaLnBrk="1" hangingPunct="1">
              <a:defRPr/>
            </a:pPr>
            <a:r>
              <a:rPr lang="en-US" sz="1600" dirty="0" smtClean="0">
                <a:latin typeface="Calibri" panose="020F0502020204030204" pitchFamily="34" charset="0"/>
                <a:cs typeface="Calibri" pitchFamily="34" charset="0"/>
              </a:rPr>
              <a:t>Pilot M&amp;E system</a:t>
            </a:r>
          </a:p>
          <a:p>
            <a:pPr lvl="1" eaLnBrk="1" hangingPunct="1">
              <a:defRPr/>
            </a:pPr>
            <a:r>
              <a:rPr lang="en-US" sz="1600" dirty="0" smtClean="0">
                <a:latin typeface="Calibri" panose="020F0502020204030204" pitchFamily="34" charset="0"/>
                <a:cs typeface="Calibri" pitchFamily="34" charset="0"/>
              </a:rPr>
              <a:t>Modify and adjust</a:t>
            </a:r>
          </a:p>
          <a:p>
            <a:pPr lvl="1" eaLnBrk="1" hangingPunct="1">
              <a:defRPr/>
            </a:pPr>
            <a:r>
              <a:rPr lang="en-US" sz="1600" dirty="0" smtClean="0">
                <a:latin typeface="Calibri" panose="020F0502020204030204" pitchFamily="34" charset="0"/>
                <a:cs typeface="Calibri" pitchFamily="34" charset="0"/>
              </a:rPr>
              <a:t>Roll out</a:t>
            </a:r>
          </a:p>
          <a:p>
            <a:pPr eaLnBrk="1" hangingPunct="1">
              <a:defRPr/>
            </a:pPr>
            <a:endParaRPr lang="en-US" sz="1600" dirty="0">
              <a:latin typeface="HelveticaNeueLT Std" panose="020B0604020202020204" pitchFamily="34" charset="0"/>
            </a:endParaRPr>
          </a:p>
        </p:txBody>
      </p:sp>
      <p:sp>
        <p:nvSpPr>
          <p:cNvPr id="4" name="Oval 3"/>
          <p:cNvSpPr/>
          <p:nvPr/>
        </p:nvSpPr>
        <p:spPr>
          <a:xfrm>
            <a:off x="322263" y="3733800"/>
            <a:ext cx="6483350" cy="121920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Arrow Connector 7"/>
          <p:cNvCxnSpPr/>
          <p:nvPr/>
        </p:nvCxnSpPr>
        <p:spPr>
          <a:xfrm flipH="1">
            <a:off x="6440488" y="4038600"/>
            <a:ext cx="838200" cy="2286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7223125" y="3854450"/>
            <a:ext cx="1828800" cy="646113"/>
          </a:xfrm>
          <a:prstGeom prst="rect">
            <a:avLst/>
          </a:prstGeom>
          <a:noFill/>
          <a:ln w="9525">
            <a:noFill/>
            <a:miter lim="800000"/>
            <a:headEnd/>
            <a:tailEnd/>
          </a:ln>
        </p:spPr>
        <p:txBody>
          <a:bodyPr>
            <a:spAutoFit/>
          </a:bodyPr>
          <a:lstStyle/>
          <a:p>
            <a:r>
              <a:rPr lang="en-US" altLang="en-US" sz="1800">
                <a:latin typeface="Calibri" pitchFamily="34" charset="0"/>
                <a:cs typeface="Arial" pitchFamily="34" charset="0"/>
              </a:rPr>
              <a:t>Have completed this phase</a:t>
            </a:r>
          </a:p>
        </p:txBody>
      </p:sp>
      <p:sp>
        <p:nvSpPr>
          <p:cNvPr id="5" name="TextBox 4"/>
          <p:cNvSpPr txBox="1">
            <a:spLocks noChangeArrowheads="1"/>
          </p:cNvSpPr>
          <p:nvPr/>
        </p:nvSpPr>
        <p:spPr bwMode="auto">
          <a:xfrm>
            <a:off x="7278688" y="4953000"/>
            <a:ext cx="1560512" cy="369888"/>
          </a:xfrm>
          <a:prstGeom prst="rect">
            <a:avLst/>
          </a:prstGeom>
          <a:noFill/>
          <a:ln w="9525">
            <a:noFill/>
            <a:miter lim="800000"/>
            <a:headEnd/>
            <a:tailEnd/>
          </a:ln>
        </p:spPr>
        <p:txBody>
          <a:bodyPr>
            <a:spAutoFit/>
          </a:bodyPr>
          <a:lstStyle/>
          <a:p>
            <a:r>
              <a:rPr lang="en-US" altLang="en-US" sz="1800">
                <a:latin typeface="Calibri" pitchFamily="34" charset="0"/>
                <a:cs typeface="Arial" pitchFamily="34" charset="0"/>
              </a:rPr>
              <a:t>Current phase</a:t>
            </a:r>
          </a:p>
        </p:txBody>
      </p:sp>
      <p:cxnSp>
        <p:nvCxnSpPr>
          <p:cNvPr id="7" name="Straight Arrow Connector 6"/>
          <p:cNvCxnSpPr>
            <a:cxnSpLocks noChangeShapeType="1"/>
          </p:cNvCxnSpPr>
          <p:nvPr/>
        </p:nvCxnSpPr>
        <p:spPr bwMode="auto">
          <a:xfrm flipH="1">
            <a:off x="6440488" y="5137150"/>
            <a:ext cx="782637" cy="0"/>
          </a:xfrm>
          <a:prstGeom prst="straightConnector1">
            <a:avLst/>
          </a:prstGeom>
          <a:noFill/>
          <a:ln w="12700" algn="ctr">
            <a:solidFill>
              <a:schemeClr val="tx1"/>
            </a:solidFill>
            <a:round/>
            <a:headEnd/>
            <a:tailEnd type="triangle" w="med" len="med"/>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par>
                                <p:cTn id="17" presetID="42" presetClass="path" presetSubtype="0" accel="50000" decel="50000" fill="hold" grpId="1" nodeType="withEffect">
                                  <p:stCondLst>
                                    <p:cond delay="0"/>
                                  </p:stCondLst>
                                  <p:childTnLst>
                                    <p:animMotion origin="layout" path="M 0.00191 -0.04439 L 0.00382 0.13318 " pathEditMode="relative" rAng="0" ptsTypes="AA">
                                      <p:cBhvr>
                                        <p:cTn id="18" dur="2000" fill="hold"/>
                                        <p:tgtEl>
                                          <p:spTgt spid="4"/>
                                        </p:tgtEl>
                                        <p:attrNameLst>
                                          <p:attrName>ppt_x</p:attrName>
                                          <p:attrName>ppt_y</p:attrName>
                                        </p:attrNameLst>
                                      </p:cBhvr>
                                      <p:rCtr x="1" y="89"/>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9" grpId="0"/>
      <p:bldP spid="9" grpId="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457200"/>
            <a:ext cx="6172200" cy="838200"/>
          </a:xfrm>
        </p:spPr>
        <p:txBody>
          <a:bodyPr/>
          <a:lstStyle/>
          <a:p>
            <a:pPr algn="l" eaLnBrk="1" hangingPunct="1"/>
            <a:r>
              <a:rPr lang="en-US" altLang="en-US" sz="2800" b="1" smtClean="0">
                <a:latin typeface="Calibri" pitchFamily="34" charset="0"/>
              </a:rPr>
              <a:t>Why ICRW wanted to engage in this work:</a:t>
            </a:r>
          </a:p>
        </p:txBody>
      </p:sp>
      <p:sp>
        <p:nvSpPr>
          <p:cNvPr id="8195" name="Content Placeholder 2"/>
          <p:cNvSpPr>
            <a:spLocks noGrp="1"/>
          </p:cNvSpPr>
          <p:nvPr>
            <p:ph idx="1"/>
          </p:nvPr>
        </p:nvSpPr>
        <p:spPr>
          <a:xfrm>
            <a:off x="457200" y="1905000"/>
            <a:ext cx="8229600" cy="4724400"/>
          </a:xfrm>
        </p:spPr>
        <p:txBody>
          <a:bodyPr/>
          <a:lstStyle/>
          <a:p>
            <a:pPr eaLnBrk="1" hangingPunct="1"/>
            <a:r>
              <a:rPr lang="en-US" altLang="en-US" sz="2400" smtClean="0">
                <a:latin typeface="Calibri" pitchFamily="34" charset="0"/>
              </a:rPr>
              <a:t>Women are often the hardest hit by lack of access to clean cooking solutions</a:t>
            </a:r>
          </a:p>
          <a:p>
            <a:pPr eaLnBrk="1" hangingPunct="1"/>
            <a:endParaRPr lang="en-US" altLang="en-US" sz="1800" smtClean="0">
              <a:latin typeface="Calibri" pitchFamily="34" charset="0"/>
            </a:endParaRPr>
          </a:p>
          <a:p>
            <a:pPr eaLnBrk="1" hangingPunct="1"/>
            <a:r>
              <a:rPr lang="en-US" altLang="en-US" sz="2400" smtClean="0">
                <a:latin typeface="Calibri" pitchFamily="34" charset="0"/>
              </a:rPr>
              <a:t>Yet there is little evidence of how women and their families experience social and economic advancement and empowerment:</a:t>
            </a:r>
          </a:p>
          <a:p>
            <a:pPr lvl="1" eaLnBrk="1" hangingPunct="1"/>
            <a:r>
              <a:rPr lang="en-US" altLang="en-US" sz="2000" smtClean="0">
                <a:latin typeface="Calibri" pitchFamily="34" charset="0"/>
              </a:rPr>
              <a:t>through women’s engagement throughout clean cooking value chains</a:t>
            </a:r>
          </a:p>
          <a:p>
            <a:pPr lvl="1" eaLnBrk="1" hangingPunct="1"/>
            <a:r>
              <a:rPr lang="en-US" altLang="en-US" sz="2000" smtClean="0">
                <a:latin typeface="Calibri" pitchFamily="34" charset="0"/>
              </a:rPr>
              <a:t>through adoption of clean cooking solutions</a:t>
            </a:r>
          </a:p>
          <a:p>
            <a:pPr lvl="1" eaLnBrk="1" hangingPunct="1"/>
            <a:endParaRPr lang="en-US" altLang="en-US" sz="1800" smtClean="0">
              <a:latin typeface="Calibri" pitchFamily="34" charset="0"/>
            </a:endParaRPr>
          </a:p>
          <a:p>
            <a:pPr eaLnBrk="1" hangingPunct="1"/>
            <a:r>
              <a:rPr lang="en-US" altLang="en-US" sz="2400" smtClean="0">
                <a:latin typeface="Calibri" pitchFamily="34" charset="0"/>
              </a:rPr>
              <a:t>Critical to build this evidence base around social and economic impacts of clean cooking solutions</a:t>
            </a:r>
          </a:p>
          <a:p>
            <a:pPr lvl="1" eaLnBrk="1" hangingPunct="1"/>
            <a:endParaRPr lang="en-US" altLang="en-US" sz="2000" smtClean="0">
              <a:latin typeface="Calibri" pitchFamily="34" charset="0"/>
            </a:endParaRPr>
          </a:p>
          <a:p>
            <a:pPr eaLnBrk="1" hangingPunct="1"/>
            <a:endParaRPr lang="en-US" altLang="en-US" sz="1600" smtClean="0">
              <a:latin typeface="HelveticaNeueLT Std"/>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457200"/>
            <a:ext cx="6172200" cy="838200"/>
          </a:xfrm>
        </p:spPr>
        <p:txBody>
          <a:bodyPr/>
          <a:lstStyle/>
          <a:p>
            <a:pPr algn="l" eaLnBrk="1" hangingPunct="1"/>
            <a:r>
              <a:rPr lang="en-US" altLang="en-US" sz="2800" b="1" smtClean="0">
                <a:latin typeface="Calibri" pitchFamily="34" charset="0"/>
              </a:rPr>
              <a:t>Process for Creating Conceptual Frameworks &amp; Draft Indicators:</a:t>
            </a:r>
          </a:p>
        </p:txBody>
      </p:sp>
      <p:sp>
        <p:nvSpPr>
          <p:cNvPr id="3" name="Content Placeholder 2"/>
          <p:cNvSpPr>
            <a:spLocks noGrp="1"/>
          </p:cNvSpPr>
          <p:nvPr>
            <p:ph idx="1"/>
          </p:nvPr>
        </p:nvSpPr>
        <p:spPr>
          <a:xfrm>
            <a:off x="533400" y="1524000"/>
            <a:ext cx="8229600" cy="5105400"/>
          </a:xfrm>
        </p:spPr>
        <p:txBody>
          <a:bodyPr>
            <a:normAutofit fontScale="92500" lnSpcReduction="10000"/>
          </a:bodyPr>
          <a:lstStyle/>
          <a:p>
            <a:pPr eaLnBrk="1" hangingPunct="1">
              <a:defRPr/>
            </a:pPr>
            <a:r>
              <a:rPr lang="en-US" sz="2400" dirty="0" smtClean="0">
                <a:latin typeface="Calibri" panose="020F0502020204030204" pitchFamily="34" charset="0"/>
              </a:rPr>
              <a:t>Conducted background literature review &amp; interviews with key experts</a:t>
            </a:r>
          </a:p>
          <a:p>
            <a:pPr lvl="1" eaLnBrk="1" hangingPunct="1">
              <a:defRPr/>
            </a:pPr>
            <a:r>
              <a:rPr lang="en-US" sz="1900" dirty="0" smtClean="0">
                <a:latin typeface="Calibri" panose="020F0502020204030204" pitchFamily="34" charset="0"/>
              </a:rPr>
              <a:t>Energy, gender &amp; energy, sustainable  livelihoods, gendered value chains, </a:t>
            </a:r>
            <a:r>
              <a:rPr lang="en-US" sz="1900" dirty="0">
                <a:latin typeface="Calibri" panose="020F0502020204030204" pitchFamily="34" charset="0"/>
              </a:rPr>
              <a:t>women’s economic </a:t>
            </a:r>
            <a:r>
              <a:rPr lang="en-US" sz="1900" dirty="0" smtClean="0">
                <a:latin typeface="Calibri" panose="020F0502020204030204" pitchFamily="34" charset="0"/>
              </a:rPr>
              <a:t>empowerment, </a:t>
            </a:r>
            <a:r>
              <a:rPr lang="en-US" sz="1900" dirty="0" err="1" smtClean="0">
                <a:latin typeface="Calibri" panose="020F0502020204030204" pitchFamily="34" charset="0"/>
              </a:rPr>
              <a:t>cookstove</a:t>
            </a:r>
            <a:r>
              <a:rPr lang="en-US" sz="1900" dirty="0" smtClean="0">
                <a:latin typeface="Calibri" panose="020F0502020204030204" pitchFamily="34" charset="0"/>
              </a:rPr>
              <a:t> adoption, time poverty, drudgery, productive use of </a:t>
            </a:r>
            <a:r>
              <a:rPr lang="en-US" sz="1900" dirty="0" err="1" smtClean="0">
                <a:latin typeface="Calibri" panose="020F0502020204030204" pitchFamily="34" charset="0"/>
              </a:rPr>
              <a:t>cookstoves</a:t>
            </a:r>
            <a:r>
              <a:rPr lang="en-US" sz="1900" dirty="0" smtClean="0">
                <a:latin typeface="Calibri" panose="020F0502020204030204" pitchFamily="34" charset="0"/>
              </a:rPr>
              <a:t>, GBV associated with fuel collection, etc.</a:t>
            </a:r>
          </a:p>
          <a:p>
            <a:pPr lvl="1" eaLnBrk="1" hangingPunct="1">
              <a:defRPr/>
            </a:pPr>
            <a:r>
              <a:rPr lang="en-US" sz="1900" dirty="0" smtClean="0">
                <a:latin typeface="Calibri" panose="020F0502020204030204" pitchFamily="34" charset="0"/>
              </a:rPr>
              <a:t>Measurement systems, indicator development</a:t>
            </a:r>
          </a:p>
          <a:p>
            <a:pPr lvl="1" eaLnBrk="1" hangingPunct="1">
              <a:defRPr/>
            </a:pPr>
            <a:endParaRPr lang="en-US" sz="1300" dirty="0" smtClean="0">
              <a:latin typeface="Calibri" panose="020F0502020204030204" pitchFamily="34" charset="0"/>
            </a:endParaRPr>
          </a:p>
          <a:p>
            <a:pPr eaLnBrk="1" hangingPunct="1">
              <a:defRPr/>
            </a:pPr>
            <a:r>
              <a:rPr lang="en-US" sz="2400" dirty="0" smtClean="0">
                <a:latin typeface="Calibri" panose="020F0502020204030204" pitchFamily="34" charset="0"/>
              </a:rPr>
              <a:t>Held a convening with the Social Impact Working Group </a:t>
            </a:r>
            <a:r>
              <a:rPr lang="en-US" sz="1600" i="1" dirty="0" smtClean="0">
                <a:latin typeface="Calibri" panose="020F0502020204030204" pitchFamily="34" charset="0"/>
              </a:rPr>
              <a:t>(now re-named the Social Impact Steering Committee to avoid confusion with ISO process)</a:t>
            </a:r>
          </a:p>
          <a:p>
            <a:pPr lvl="1" eaLnBrk="1" hangingPunct="1">
              <a:defRPr/>
            </a:pPr>
            <a:r>
              <a:rPr lang="en-US" sz="1900" dirty="0" smtClean="0">
                <a:latin typeface="Calibri" panose="020F0502020204030204" pitchFamily="34" charset="0"/>
              </a:rPr>
              <a:t>Experts in energy, livelihoods, gender</a:t>
            </a:r>
          </a:p>
          <a:p>
            <a:pPr lvl="1" eaLnBrk="1" hangingPunct="1">
              <a:defRPr/>
            </a:pPr>
            <a:r>
              <a:rPr lang="en-US" sz="1900" dirty="0" smtClean="0">
                <a:latin typeface="Calibri" panose="020F0502020204030204" pitchFamily="34" charset="0"/>
              </a:rPr>
              <a:t>Clean energy enterprises</a:t>
            </a:r>
          </a:p>
          <a:p>
            <a:pPr lvl="1" eaLnBrk="1" hangingPunct="1">
              <a:defRPr/>
            </a:pPr>
            <a:r>
              <a:rPr lang="en-US" sz="1900" dirty="0" smtClean="0">
                <a:latin typeface="Calibri" panose="020F0502020204030204" pitchFamily="34" charset="0"/>
              </a:rPr>
              <a:t>Clean cooking researchers &amp; implementers</a:t>
            </a:r>
          </a:p>
          <a:p>
            <a:pPr lvl="1" eaLnBrk="1" hangingPunct="1">
              <a:defRPr/>
            </a:pPr>
            <a:r>
              <a:rPr lang="en-US" sz="1900" dirty="0" smtClean="0">
                <a:latin typeface="Calibri" panose="020F0502020204030204" pitchFamily="34" charset="0"/>
              </a:rPr>
              <a:t>Impact investors</a:t>
            </a:r>
          </a:p>
          <a:p>
            <a:pPr lvl="1" eaLnBrk="1" hangingPunct="1">
              <a:defRPr/>
            </a:pPr>
            <a:r>
              <a:rPr lang="en-US" sz="1900" dirty="0" smtClean="0">
                <a:latin typeface="Calibri" panose="020F0502020204030204" pitchFamily="34" charset="0"/>
              </a:rPr>
              <a:t>Measurement system creation &amp; execution</a:t>
            </a:r>
          </a:p>
          <a:p>
            <a:pPr lvl="1" eaLnBrk="1" hangingPunct="1">
              <a:defRPr/>
            </a:pPr>
            <a:endParaRPr lang="en-US" sz="1300" dirty="0" smtClean="0">
              <a:latin typeface="Calibri" panose="020F0502020204030204" pitchFamily="34" charset="0"/>
            </a:endParaRPr>
          </a:p>
          <a:p>
            <a:pPr eaLnBrk="1" hangingPunct="1">
              <a:defRPr/>
            </a:pPr>
            <a:r>
              <a:rPr lang="en-US" sz="2400" dirty="0" smtClean="0">
                <a:latin typeface="Calibri" panose="020F0502020204030204" pitchFamily="34" charset="0"/>
              </a:rPr>
              <a:t>Collaborated with the ISO process</a:t>
            </a:r>
          </a:p>
          <a:p>
            <a:pPr lvl="1" eaLnBrk="1" hangingPunct="1">
              <a:defRPr/>
            </a:pPr>
            <a:endParaRPr lang="en-US" sz="1600" b="1" dirty="0" smtClean="0">
              <a:latin typeface="Calibri" panose="020F0502020204030204" pitchFamily="34" charset="0"/>
            </a:endParaRPr>
          </a:p>
          <a:p>
            <a:pPr eaLnBrk="1" hangingPunct="1">
              <a:defRPr/>
            </a:pPr>
            <a:endParaRPr lang="en-US" sz="1600" dirty="0">
              <a:latin typeface="HelveticaNeueLT Std"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838200"/>
            <a:ext cx="7772400" cy="1143000"/>
          </a:xfrm>
        </p:spPr>
        <p:txBody>
          <a:bodyPr/>
          <a:lstStyle/>
          <a:p>
            <a:pPr eaLnBrk="1" hangingPunct="1"/>
            <a:r>
              <a:rPr lang="en-US" altLang="en-US" b="1" smtClean="0">
                <a:latin typeface="Calibri" pitchFamily="34" charset="0"/>
              </a:rPr>
              <a:t>Pathways of Social Impact</a:t>
            </a:r>
          </a:p>
        </p:txBody>
      </p:sp>
      <p:sp>
        <p:nvSpPr>
          <p:cNvPr id="12291" name="Content Placeholder 2"/>
          <p:cNvSpPr>
            <a:spLocks noGrp="1"/>
          </p:cNvSpPr>
          <p:nvPr>
            <p:ph idx="1"/>
          </p:nvPr>
        </p:nvSpPr>
        <p:spPr>
          <a:xfrm>
            <a:off x="685800" y="2133600"/>
            <a:ext cx="7772400" cy="3429000"/>
          </a:xfrm>
        </p:spPr>
        <p:txBody>
          <a:bodyPr/>
          <a:lstStyle/>
          <a:p>
            <a:pPr eaLnBrk="1" hangingPunct="1"/>
            <a:r>
              <a:rPr lang="en-US" altLang="en-US" b="1" smtClean="0">
                <a:solidFill>
                  <a:schemeClr val="tx1"/>
                </a:solidFill>
                <a:latin typeface="Calibri" pitchFamily="34" charset="0"/>
              </a:rPr>
              <a:t>PATHWAY 1: </a:t>
            </a:r>
            <a:r>
              <a:rPr lang="en-US" altLang="en-US" sz="2400" smtClean="0">
                <a:solidFill>
                  <a:schemeClr val="tx1"/>
                </a:solidFill>
                <a:latin typeface="Calibri" pitchFamily="34" charset="0"/>
              </a:rPr>
              <a:t>How </a:t>
            </a:r>
            <a:r>
              <a:rPr lang="en-US" altLang="en-US" sz="2400" b="1" smtClean="0">
                <a:solidFill>
                  <a:schemeClr val="tx1"/>
                </a:solidFill>
                <a:latin typeface="Calibri" pitchFamily="34" charset="0"/>
              </a:rPr>
              <a:t>involvement in the clean cooking value chain </a:t>
            </a:r>
            <a:r>
              <a:rPr lang="en-US" altLang="en-US" sz="2400" smtClean="0">
                <a:solidFill>
                  <a:schemeClr val="tx1"/>
                </a:solidFill>
                <a:latin typeface="Calibri" pitchFamily="34" charset="0"/>
              </a:rPr>
              <a:t>expands</a:t>
            </a:r>
            <a:r>
              <a:rPr lang="en-US" altLang="en-US" sz="2400" b="1" smtClean="0">
                <a:solidFill>
                  <a:schemeClr val="tx1"/>
                </a:solidFill>
                <a:latin typeface="Calibri" pitchFamily="34" charset="0"/>
              </a:rPr>
              <a:t> livelihoods opportunities for women and men</a:t>
            </a:r>
          </a:p>
          <a:p>
            <a:pPr lvl="1" eaLnBrk="1" hangingPunct="1"/>
            <a:r>
              <a:rPr lang="en-US" altLang="en-US" sz="2400" smtClean="0">
                <a:solidFill>
                  <a:schemeClr val="tx1"/>
                </a:solidFill>
                <a:latin typeface="Calibri" pitchFamily="34" charset="0"/>
              </a:rPr>
              <a:t>How </a:t>
            </a:r>
            <a:r>
              <a:rPr lang="en-US" altLang="en-US" sz="2400" b="1" smtClean="0">
                <a:solidFill>
                  <a:schemeClr val="tx1"/>
                </a:solidFill>
                <a:latin typeface="Calibri" pitchFamily="34" charset="0"/>
              </a:rPr>
              <a:t>involvement of </a:t>
            </a:r>
            <a:r>
              <a:rPr lang="en-US" altLang="en-US" sz="2400" b="1" smtClean="0">
                <a:solidFill>
                  <a:srgbClr val="7030A0"/>
                </a:solidFill>
                <a:latin typeface="Calibri" pitchFamily="34" charset="0"/>
              </a:rPr>
              <a:t>women</a:t>
            </a:r>
            <a:r>
              <a:rPr lang="en-US" altLang="en-US" sz="2400" b="1" smtClean="0">
                <a:solidFill>
                  <a:schemeClr val="tx1"/>
                </a:solidFill>
                <a:latin typeface="Calibri" pitchFamily="34" charset="0"/>
              </a:rPr>
              <a:t> in the clean cooking value chain </a:t>
            </a:r>
            <a:r>
              <a:rPr lang="en-US" altLang="en-US" sz="2400" smtClean="0">
                <a:latin typeface="Calibri" pitchFamily="34" charset="0"/>
              </a:rPr>
              <a:t>enhances</a:t>
            </a:r>
            <a:r>
              <a:rPr lang="en-US" altLang="en-US" sz="2400" smtClean="0">
                <a:solidFill>
                  <a:schemeClr val="tx1"/>
                </a:solidFill>
                <a:latin typeface="Calibri" pitchFamily="34" charset="0"/>
              </a:rPr>
              <a:t> </a:t>
            </a:r>
            <a:r>
              <a:rPr lang="en-US" altLang="en-US" sz="2400" b="1" smtClean="0">
                <a:solidFill>
                  <a:srgbClr val="7030A0"/>
                </a:solidFill>
                <a:latin typeface="Calibri" pitchFamily="34" charset="0"/>
              </a:rPr>
              <a:t>women’s social and economic empowerment</a:t>
            </a:r>
          </a:p>
          <a:p>
            <a:pPr lvl="1" eaLnBrk="1" hangingPunct="1"/>
            <a:endParaRPr lang="en-US" altLang="en-US" sz="1800" b="1" smtClean="0">
              <a:solidFill>
                <a:srgbClr val="7030A0"/>
              </a:solidFill>
              <a:latin typeface="Calibri" pitchFamily="34" charset="0"/>
            </a:endParaRPr>
          </a:p>
          <a:p>
            <a:pPr eaLnBrk="1" hangingPunct="1"/>
            <a:r>
              <a:rPr lang="en-US" altLang="en-US" b="1" smtClean="0">
                <a:solidFill>
                  <a:schemeClr val="tx1"/>
                </a:solidFill>
                <a:latin typeface="Calibri" pitchFamily="34" charset="0"/>
              </a:rPr>
              <a:t>PATHWAY 2:</a:t>
            </a:r>
            <a:r>
              <a:rPr lang="en-US" altLang="en-US" sz="2400" b="1" smtClean="0">
                <a:solidFill>
                  <a:schemeClr val="tx1"/>
                </a:solidFill>
                <a:latin typeface="Calibri" pitchFamily="34" charset="0"/>
              </a:rPr>
              <a:t> </a:t>
            </a:r>
            <a:r>
              <a:rPr lang="en-US" altLang="en-US" sz="2400" smtClean="0">
                <a:solidFill>
                  <a:schemeClr val="tx1"/>
                </a:solidFill>
                <a:latin typeface="Calibri" pitchFamily="34" charset="0"/>
              </a:rPr>
              <a:t>How </a:t>
            </a:r>
            <a:r>
              <a:rPr lang="en-US" altLang="en-US" sz="2400" b="1" smtClean="0">
                <a:solidFill>
                  <a:schemeClr val="tx1"/>
                </a:solidFill>
                <a:latin typeface="Calibri" pitchFamily="34" charset="0"/>
              </a:rPr>
              <a:t>adoption </a:t>
            </a:r>
            <a:r>
              <a:rPr lang="en-US" altLang="en-US" sz="2400" smtClean="0">
                <a:solidFill>
                  <a:schemeClr val="tx1"/>
                </a:solidFill>
                <a:latin typeface="Calibri" pitchFamily="34" charset="0"/>
              </a:rPr>
              <a:t>of clean cooking solutions translates into improvements in </a:t>
            </a:r>
            <a:r>
              <a:rPr lang="en-US" altLang="en-US" sz="2400" b="1" smtClean="0">
                <a:solidFill>
                  <a:schemeClr val="tx1"/>
                </a:solidFill>
                <a:latin typeface="Calibri" pitchFamily="34" charset="0"/>
              </a:rPr>
              <a:t>households’ social &amp; economic well-being</a:t>
            </a:r>
            <a:endParaRPr lang="en-US" alt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ight Arrow 39"/>
          <p:cNvSpPr/>
          <p:nvPr/>
        </p:nvSpPr>
        <p:spPr>
          <a:xfrm rot="1727968">
            <a:off x="6689725" y="5056188"/>
            <a:ext cx="1147763" cy="339725"/>
          </a:xfrm>
          <a:prstGeom prst="rightArrow">
            <a:avLst>
              <a:gd name="adj1" fmla="val 50000"/>
              <a:gd name="adj2" fmla="val 3180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6" name="Right Arrow 75"/>
          <p:cNvSpPr/>
          <p:nvPr/>
        </p:nvSpPr>
        <p:spPr>
          <a:xfrm>
            <a:off x="228600" y="3581400"/>
            <a:ext cx="7589838" cy="1422400"/>
          </a:xfrm>
          <a:prstGeom prst="rightArrow">
            <a:avLst>
              <a:gd name="adj1" fmla="val 50000"/>
              <a:gd name="adj2" fmla="val 31809"/>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6" name="Title 3"/>
          <p:cNvSpPr>
            <a:spLocks noGrp="1"/>
          </p:cNvSpPr>
          <p:nvPr>
            <p:ph type="title"/>
          </p:nvPr>
        </p:nvSpPr>
        <p:spPr>
          <a:xfrm>
            <a:off x="111125" y="228600"/>
            <a:ext cx="6248400" cy="1143000"/>
          </a:xfrm>
        </p:spPr>
        <p:txBody>
          <a:bodyPr/>
          <a:lstStyle/>
          <a:p>
            <a:pPr algn="l" eaLnBrk="1" hangingPunct="1"/>
            <a:r>
              <a:rPr lang="en-US" altLang="en-US" sz="2200" b="1" u="sng" smtClean="0">
                <a:solidFill>
                  <a:schemeClr val="tx1"/>
                </a:solidFill>
                <a:latin typeface="Calibri" pitchFamily="34" charset="0"/>
              </a:rPr>
              <a:t>Social Impact Conceptual Framework- PATHWAY 1: </a:t>
            </a:r>
            <a:r>
              <a:rPr lang="en-US" altLang="en-US" sz="6600" smtClean="0">
                <a:solidFill>
                  <a:schemeClr val="tx1"/>
                </a:solidFill>
                <a:latin typeface="HelveticaNeueLT Std"/>
              </a:rPr>
              <a:t/>
            </a:r>
            <a:br>
              <a:rPr lang="en-US" altLang="en-US" sz="6600" smtClean="0">
                <a:solidFill>
                  <a:schemeClr val="tx1"/>
                </a:solidFill>
                <a:latin typeface="HelveticaNeueLT Std"/>
              </a:rPr>
            </a:br>
            <a:r>
              <a:rPr lang="en-US" altLang="en-US" sz="1800" smtClean="0">
                <a:solidFill>
                  <a:schemeClr val="tx1"/>
                </a:solidFill>
                <a:latin typeface="Calibri" pitchFamily="34" charset="0"/>
              </a:rPr>
              <a:t>How </a:t>
            </a:r>
            <a:r>
              <a:rPr lang="en-US" altLang="en-US" sz="1800" b="1" smtClean="0">
                <a:solidFill>
                  <a:schemeClr val="tx1"/>
                </a:solidFill>
                <a:latin typeface="Calibri" pitchFamily="34" charset="0"/>
              </a:rPr>
              <a:t>involvement in the clean cooking value chain </a:t>
            </a:r>
            <a:r>
              <a:rPr lang="en-US" altLang="en-US" sz="1800" smtClean="0">
                <a:solidFill>
                  <a:schemeClr val="tx1"/>
                </a:solidFill>
                <a:latin typeface="Calibri" pitchFamily="34" charset="0"/>
              </a:rPr>
              <a:t/>
            </a:r>
            <a:br>
              <a:rPr lang="en-US" altLang="en-US" sz="1800" smtClean="0">
                <a:solidFill>
                  <a:schemeClr val="tx1"/>
                </a:solidFill>
                <a:latin typeface="Calibri" pitchFamily="34" charset="0"/>
              </a:rPr>
            </a:br>
            <a:r>
              <a:rPr lang="en-US" altLang="en-US" sz="1800" smtClean="0">
                <a:solidFill>
                  <a:schemeClr val="tx1"/>
                </a:solidFill>
                <a:latin typeface="Calibri" pitchFamily="34" charset="0"/>
              </a:rPr>
              <a:t>expands</a:t>
            </a:r>
            <a:r>
              <a:rPr lang="en-US" altLang="en-US" sz="1800" b="1" smtClean="0">
                <a:solidFill>
                  <a:schemeClr val="tx1"/>
                </a:solidFill>
                <a:latin typeface="Calibri" pitchFamily="34" charset="0"/>
              </a:rPr>
              <a:t> livelihoods opportunities for women and men</a:t>
            </a:r>
            <a:endParaRPr lang="en-US" altLang="en-US" sz="1800" b="1" smtClean="0">
              <a:latin typeface="Calibri" pitchFamily="34" charset="0"/>
            </a:endParaRPr>
          </a:p>
        </p:txBody>
      </p:sp>
      <p:sp>
        <p:nvSpPr>
          <p:cNvPr id="5" name="Rectangle 4"/>
          <p:cNvSpPr/>
          <p:nvPr/>
        </p:nvSpPr>
        <p:spPr>
          <a:xfrm>
            <a:off x="2805113" y="2616200"/>
            <a:ext cx="2078037" cy="346075"/>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Employment</a:t>
            </a:r>
          </a:p>
        </p:txBody>
      </p:sp>
      <p:sp>
        <p:nvSpPr>
          <p:cNvPr id="7" name="Rectangle 6"/>
          <p:cNvSpPr/>
          <p:nvPr/>
        </p:nvSpPr>
        <p:spPr>
          <a:xfrm>
            <a:off x="228600" y="2436813"/>
            <a:ext cx="2200275" cy="347662"/>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Investors</a:t>
            </a:r>
          </a:p>
        </p:txBody>
      </p:sp>
      <p:sp>
        <p:nvSpPr>
          <p:cNvPr id="8" name="Rectangle 7"/>
          <p:cNvSpPr/>
          <p:nvPr/>
        </p:nvSpPr>
        <p:spPr>
          <a:xfrm>
            <a:off x="233363" y="3960813"/>
            <a:ext cx="2189162" cy="479425"/>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Production of clean fuels and/or stoves</a:t>
            </a:r>
          </a:p>
        </p:txBody>
      </p:sp>
      <p:sp>
        <p:nvSpPr>
          <p:cNvPr id="9" name="Rectangle 8"/>
          <p:cNvSpPr/>
          <p:nvPr/>
        </p:nvSpPr>
        <p:spPr>
          <a:xfrm>
            <a:off x="228600" y="4524375"/>
            <a:ext cx="2200275" cy="503238"/>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Distribution of clean fuels and/or stoves</a:t>
            </a:r>
          </a:p>
        </p:txBody>
      </p:sp>
      <p:sp>
        <p:nvSpPr>
          <p:cNvPr id="10" name="Rectangle 9"/>
          <p:cNvSpPr/>
          <p:nvPr/>
        </p:nvSpPr>
        <p:spPr>
          <a:xfrm>
            <a:off x="2805113" y="4322763"/>
            <a:ext cx="2078037" cy="388937"/>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Business &amp; social networks</a:t>
            </a:r>
          </a:p>
        </p:txBody>
      </p:sp>
      <p:sp>
        <p:nvSpPr>
          <p:cNvPr id="11" name="Rectangle 10"/>
          <p:cNvSpPr/>
          <p:nvPr/>
        </p:nvSpPr>
        <p:spPr>
          <a:xfrm>
            <a:off x="2803525" y="3714750"/>
            <a:ext cx="2081213" cy="412750"/>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Technical &amp; business skills</a:t>
            </a:r>
          </a:p>
        </p:txBody>
      </p:sp>
      <p:sp>
        <p:nvSpPr>
          <p:cNvPr id="12" name="Rectangle 11"/>
          <p:cNvSpPr/>
          <p:nvPr/>
        </p:nvSpPr>
        <p:spPr>
          <a:xfrm>
            <a:off x="2805113" y="3157538"/>
            <a:ext cx="2078037" cy="363537"/>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Income</a:t>
            </a:r>
          </a:p>
        </p:txBody>
      </p:sp>
      <p:sp>
        <p:nvSpPr>
          <p:cNvPr id="13" name="Rectangle 12"/>
          <p:cNvSpPr/>
          <p:nvPr/>
        </p:nvSpPr>
        <p:spPr>
          <a:xfrm>
            <a:off x="2805113" y="4906963"/>
            <a:ext cx="2078037" cy="485775"/>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Knowledge of environmental/ health benefits </a:t>
            </a:r>
          </a:p>
        </p:txBody>
      </p:sp>
      <p:sp>
        <p:nvSpPr>
          <p:cNvPr id="15" name="Rectangle 14"/>
          <p:cNvSpPr/>
          <p:nvPr/>
        </p:nvSpPr>
        <p:spPr>
          <a:xfrm>
            <a:off x="228600" y="5689600"/>
            <a:ext cx="2200275" cy="481013"/>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Borrowers (supply-side)</a:t>
            </a:r>
          </a:p>
        </p:txBody>
      </p:sp>
      <p:sp>
        <p:nvSpPr>
          <p:cNvPr id="16" name="Rectangle 15"/>
          <p:cNvSpPr/>
          <p:nvPr/>
        </p:nvSpPr>
        <p:spPr>
          <a:xfrm>
            <a:off x="5229225" y="2971800"/>
            <a:ext cx="1905000" cy="2570163"/>
          </a:xfrm>
          <a:prstGeom prst="rect">
            <a:avLst/>
          </a:prstGeom>
          <a:solidFill>
            <a:srgbClr val="333399">
              <a:lumMod val="75000"/>
            </a:srgbClr>
          </a:solidFill>
          <a:ln w="25400" cap="flat" cmpd="sng" algn="ctr">
            <a:solidFill>
              <a:srgbClr val="BBE0E3">
                <a:shade val="50000"/>
              </a:srgbClr>
            </a:solidFill>
            <a:prstDash val="solid"/>
          </a:ln>
          <a:effectLst/>
        </p:spPr>
        <p:txBody>
          <a:bodyPr anchor="ctr"/>
          <a:lstStyle/>
          <a:p>
            <a:pPr>
              <a:defRPr/>
            </a:pPr>
            <a:r>
              <a:rPr lang="en-US" sz="1100" b="1" kern="0" dirty="0">
                <a:solidFill>
                  <a:srgbClr val="FFFFFF"/>
                </a:solidFill>
                <a:latin typeface="Arial" charset="0"/>
                <a:ea typeface="ＭＳ Ｐゴシック" pitchFamily="1" charset="-128"/>
              </a:rPr>
              <a:t>Quality employment and/ or entrepreneurship opportunities</a:t>
            </a:r>
          </a:p>
          <a:p>
            <a:pPr>
              <a:defRPr/>
            </a:pPr>
            <a:endParaRPr lang="en-US" sz="1100" b="1" kern="0" dirty="0">
              <a:solidFill>
                <a:srgbClr val="FFFFFF"/>
              </a:solidFill>
              <a:latin typeface="Arial" charset="0"/>
              <a:ea typeface="ＭＳ Ｐゴシック" pitchFamily="1" charset="-128"/>
            </a:endParaRPr>
          </a:p>
          <a:p>
            <a:pPr>
              <a:defRPr/>
            </a:pPr>
            <a:r>
              <a:rPr lang="en-US" sz="1100" b="1" kern="0" dirty="0">
                <a:solidFill>
                  <a:srgbClr val="FFFFFF"/>
                </a:solidFill>
                <a:latin typeface="Arial" charset="0"/>
                <a:ea typeface="ＭＳ Ｐゴシック" pitchFamily="1" charset="-128"/>
              </a:rPr>
              <a:t>Increased income</a:t>
            </a:r>
          </a:p>
          <a:p>
            <a:pPr>
              <a:defRPr/>
            </a:pPr>
            <a:endParaRPr lang="en-US" sz="1100" b="1" kern="0" dirty="0">
              <a:solidFill>
                <a:srgbClr val="FFFFFF"/>
              </a:solidFill>
              <a:latin typeface="Arial" charset="0"/>
              <a:ea typeface="ＭＳ Ｐゴシック" pitchFamily="1" charset="-128"/>
            </a:endParaRPr>
          </a:p>
          <a:p>
            <a:pPr>
              <a:defRPr/>
            </a:pPr>
            <a:r>
              <a:rPr lang="en-US" sz="1100" b="1" kern="0" dirty="0">
                <a:solidFill>
                  <a:srgbClr val="FFFFFF"/>
                </a:solidFill>
                <a:latin typeface="Arial" charset="0"/>
                <a:ea typeface="ＭＳ Ｐゴシック" pitchFamily="1" charset="-128"/>
              </a:rPr>
              <a:t>Increased knowledge &amp; skills</a:t>
            </a:r>
          </a:p>
          <a:p>
            <a:pPr>
              <a:defRPr/>
            </a:pPr>
            <a:endParaRPr lang="en-US" sz="1100" b="1" kern="0" dirty="0">
              <a:solidFill>
                <a:srgbClr val="FFFFFF"/>
              </a:solidFill>
              <a:latin typeface="Arial" charset="0"/>
              <a:ea typeface="ＭＳ Ｐゴシック" pitchFamily="1" charset="-128"/>
            </a:endParaRPr>
          </a:p>
          <a:p>
            <a:pPr>
              <a:defRPr/>
            </a:pPr>
            <a:r>
              <a:rPr lang="en-US" sz="1100" b="1" kern="0" dirty="0">
                <a:solidFill>
                  <a:srgbClr val="FFFFFF"/>
                </a:solidFill>
                <a:latin typeface="Arial" charset="0"/>
                <a:ea typeface="ＭＳ Ｐゴシック" pitchFamily="1" charset="-128"/>
              </a:rPr>
              <a:t>Increased access to resources </a:t>
            </a:r>
          </a:p>
          <a:p>
            <a:pPr>
              <a:defRPr/>
            </a:pPr>
            <a:endParaRPr lang="en-US" sz="1100" b="1" kern="0" dirty="0">
              <a:solidFill>
                <a:srgbClr val="FFFFFF"/>
              </a:solidFill>
              <a:latin typeface="Arial" charset="0"/>
              <a:ea typeface="ＭＳ Ｐゴシック" pitchFamily="1" charset="-128"/>
            </a:endParaRPr>
          </a:p>
          <a:p>
            <a:pPr>
              <a:defRPr/>
            </a:pPr>
            <a:r>
              <a:rPr lang="en-US" sz="1100" b="1" kern="0" dirty="0">
                <a:solidFill>
                  <a:srgbClr val="FFFFFF"/>
                </a:solidFill>
                <a:latin typeface="Arial" charset="0"/>
                <a:ea typeface="ＭＳ Ｐゴシック" pitchFamily="1" charset="-128"/>
              </a:rPr>
              <a:t>Enhanced social capital through expanded networks</a:t>
            </a:r>
          </a:p>
        </p:txBody>
      </p:sp>
      <p:sp>
        <p:nvSpPr>
          <p:cNvPr id="17" name="Rectangle 16"/>
          <p:cNvSpPr/>
          <p:nvPr/>
        </p:nvSpPr>
        <p:spPr>
          <a:xfrm>
            <a:off x="7821613" y="5226050"/>
            <a:ext cx="1066800" cy="1327150"/>
          </a:xfrm>
          <a:prstGeom prst="rect">
            <a:avLst/>
          </a:prstGeom>
          <a:solidFill>
            <a:schemeClr val="bg1">
              <a:lumMod val="75000"/>
              <a:alpha val="80000"/>
            </a:schemeClr>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Adoption of clean cooking solutions</a:t>
            </a:r>
          </a:p>
        </p:txBody>
      </p:sp>
      <p:sp>
        <p:nvSpPr>
          <p:cNvPr id="18" name="Rectangle 17"/>
          <p:cNvSpPr/>
          <p:nvPr/>
        </p:nvSpPr>
        <p:spPr>
          <a:xfrm>
            <a:off x="234950" y="5103813"/>
            <a:ext cx="2187575" cy="501650"/>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After-sales service of clean stoves</a:t>
            </a:r>
          </a:p>
        </p:txBody>
      </p:sp>
      <p:sp>
        <p:nvSpPr>
          <p:cNvPr id="29" name="Rounded Rectangle 28"/>
          <p:cNvSpPr/>
          <p:nvPr/>
        </p:nvSpPr>
        <p:spPr bwMode="auto">
          <a:xfrm>
            <a:off x="414338" y="1422400"/>
            <a:ext cx="1828800" cy="762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Involvement through the Clean Cooking Value Chain</a:t>
            </a:r>
            <a:endParaRPr lang="en-US" sz="1200" b="1" kern="0" dirty="0">
              <a:solidFill>
                <a:srgbClr val="000000"/>
              </a:solidFill>
              <a:latin typeface="Arial" charset="0"/>
              <a:ea typeface="ＭＳ Ｐゴシック" pitchFamily="1" charset="-128"/>
            </a:endParaRPr>
          </a:p>
        </p:txBody>
      </p:sp>
      <p:sp>
        <p:nvSpPr>
          <p:cNvPr id="31" name="Right Arrow 30"/>
          <p:cNvSpPr/>
          <p:nvPr/>
        </p:nvSpPr>
        <p:spPr bwMode="auto">
          <a:xfrm>
            <a:off x="2432050" y="1670050"/>
            <a:ext cx="511175"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32" name="Rectangle 31"/>
          <p:cNvSpPr/>
          <p:nvPr/>
        </p:nvSpPr>
        <p:spPr>
          <a:xfrm>
            <a:off x="233363" y="3351213"/>
            <a:ext cx="2189162" cy="525462"/>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Selection &amp; design of clean cooking products</a:t>
            </a:r>
          </a:p>
        </p:txBody>
      </p:sp>
      <p:sp>
        <p:nvSpPr>
          <p:cNvPr id="33" name="Rounded Rectangle 32"/>
          <p:cNvSpPr/>
          <p:nvPr/>
        </p:nvSpPr>
        <p:spPr bwMode="auto">
          <a:xfrm>
            <a:off x="3098800" y="1422400"/>
            <a:ext cx="1492250" cy="762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Components of Enhanced Livelihoods</a:t>
            </a:r>
            <a:endParaRPr lang="en-US" sz="1200" b="1" kern="0" dirty="0">
              <a:solidFill>
                <a:srgbClr val="000000"/>
              </a:solidFill>
              <a:latin typeface="Arial" charset="0"/>
              <a:ea typeface="ＭＳ Ｐゴシック" pitchFamily="1" charset="-128"/>
            </a:endParaRPr>
          </a:p>
        </p:txBody>
      </p:sp>
      <p:sp>
        <p:nvSpPr>
          <p:cNvPr id="34" name="Rounded Rectangle 33"/>
          <p:cNvSpPr/>
          <p:nvPr/>
        </p:nvSpPr>
        <p:spPr bwMode="auto">
          <a:xfrm>
            <a:off x="5470525" y="1295400"/>
            <a:ext cx="1423988" cy="1016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Outcomes of Expanded Livelihood Opportunities</a:t>
            </a:r>
            <a:endParaRPr lang="en-US" sz="1200" b="1" kern="0" dirty="0">
              <a:solidFill>
                <a:srgbClr val="000000"/>
              </a:solidFill>
              <a:latin typeface="Arial" charset="0"/>
              <a:ea typeface="ＭＳ Ｐゴシック" pitchFamily="1" charset="-128"/>
            </a:endParaRPr>
          </a:p>
        </p:txBody>
      </p:sp>
      <p:sp>
        <p:nvSpPr>
          <p:cNvPr id="35" name="Rectangle 34"/>
          <p:cNvSpPr/>
          <p:nvPr/>
        </p:nvSpPr>
        <p:spPr>
          <a:xfrm>
            <a:off x="233363" y="2865438"/>
            <a:ext cx="2190750" cy="409575"/>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SME owners &amp; executives</a:t>
            </a:r>
          </a:p>
        </p:txBody>
      </p:sp>
      <p:sp>
        <p:nvSpPr>
          <p:cNvPr id="42" name="Rectangle 41"/>
          <p:cNvSpPr/>
          <p:nvPr/>
        </p:nvSpPr>
        <p:spPr>
          <a:xfrm>
            <a:off x="5181600" y="5943600"/>
            <a:ext cx="1995488" cy="633413"/>
          </a:xfrm>
          <a:prstGeom prst="rect">
            <a:avLst/>
          </a:prstGeom>
          <a:solidFill>
            <a:srgbClr val="4760C9"/>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Financing options for consumers</a:t>
            </a:r>
          </a:p>
        </p:txBody>
      </p:sp>
      <p:sp>
        <p:nvSpPr>
          <p:cNvPr id="44" name="Right Arrow 43"/>
          <p:cNvSpPr/>
          <p:nvPr/>
        </p:nvSpPr>
        <p:spPr bwMode="auto">
          <a:xfrm>
            <a:off x="4718050" y="1670050"/>
            <a:ext cx="511175"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sp>
        <p:nvSpPr>
          <p:cNvPr id="55" name="Right Bracket 54"/>
          <p:cNvSpPr/>
          <p:nvPr/>
        </p:nvSpPr>
        <p:spPr>
          <a:xfrm>
            <a:off x="2290763" y="2311400"/>
            <a:ext cx="255587" cy="3962400"/>
          </a:xfrm>
          <a:prstGeom prst="rightBracket">
            <a:avLst/>
          </a:prstGeom>
          <a:ln w="22225">
            <a:solidFill>
              <a:srgbClr val="3C8C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57" name="Straight Arrow Connector 56"/>
          <p:cNvCxnSpPr>
            <a:endCxn id="5" idx="1"/>
          </p:cNvCxnSpPr>
          <p:nvPr/>
        </p:nvCxnSpPr>
        <p:spPr>
          <a:xfrm>
            <a:off x="2546350" y="2789238"/>
            <a:ext cx="258763"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endCxn id="12" idx="1"/>
          </p:cNvCxnSpPr>
          <p:nvPr/>
        </p:nvCxnSpPr>
        <p:spPr>
          <a:xfrm>
            <a:off x="2546350" y="3332163"/>
            <a:ext cx="258763" cy="635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endCxn id="13" idx="1"/>
          </p:cNvCxnSpPr>
          <p:nvPr/>
        </p:nvCxnSpPr>
        <p:spPr>
          <a:xfrm>
            <a:off x="2536825" y="5146675"/>
            <a:ext cx="268288" cy="3175"/>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2536825" y="3962400"/>
            <a:ext cx="261938"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74" name="Right Bracket 73"/>
          <p:cNvSpPr/>
          <p:nvPr/>
        </p:nvSpPr>
        <p:spPr>
          <a:xfrm>
            <a:off x="4718050" y="2463800"/>
            <a:ext cx="273050" cy="3657600"/>
          </a:xfrm>
          <a:prstGeom prst="rightBracket">
            <a:avLst/>
          </a:prstGeom>
          <a:ln w="22225">
            <a:solidFill>
              <a:srgbClr val="3C8C93"/>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75" name="Straight Arrow Connector 74"/>
          <p:cNvCxnSpPr/>
          <p:nvPr/>
        </p:nvCxnSpPr>
        <p:spPr>
          <a:xfrm>
            <a:off x="4991100" y="4191000"/>
            <a:ext cx="260350"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a:off x="2784475" y="5588000"/>
            <a:ext cx="2100263" cy="431800"/>
          </a:xfrm>
          <a:prstGeom prst="rect">
            <a:avLst/>
          </a:prstGeom>
          <a:solidFill>
            <a:srgbClr val="BBE0E3"/>
          </a:solidFill>
          <a:ln w="25400" cap="flat" cmpd="sng" algn="ctr">
            <a:solidFill>
              <a:srgbClr val="BBE0E3">
                <a:shade val="50000"/>
              </a:srgbClr>
            </a:solidFill>
            <a:prstDash val="solid"/>
          </a:ln>
          <a:effectLst/>
        </p:spPr>
        <p:txBody>
          <a:bodyPr anchor="ctr"/>
          <a:lstStyle/>
          <a:p>
            <a:pPr algn="ctr">
              <a:defRPr/>
            </a:pPr>
            <a:r>
              <a:rPr lang="en-US" sz="1200" kern="0" dirty="0">
                <a:solidFill>
                  <a:srgbClr val="000000"/>
                </a:solidFill>
                <a:latin typeface="Arial" charset="0"/>
                <a:ea typeface="ＭＳ Ｐゴシック"/>
                <a:cs typeface="Calibri" pitchFamily="34" charset="0"/>
              </a:rPr>
              <a:t>Expanded access to capital/credit </a:t>
            </a:r>
          </a:p>
        </p:txBody>
      </p:sp>
      <p:cxnSp>
        <p:nvCxnSpPr>
          <p:cNvPr id="78" name="Straight Arrow Connector 77"/>
          <p:cNvCxnSpPr>
            <a:endCxn id="77" idx="1"/>
          </p:cNvCxnSpPr>
          <p:nvPr/>
        </p:nvCxnSpPr>
        <p:spPr>
          <a:xfrm>
            <a:off x="2536825" y="5803900"/>
            <a:ext cx="247650"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7821613" y="3787775"/>
            <a:ext cx="1066800" cy="1009650"/>
          </a:xfrm>
          <a:prstGeom prst="rect">
            <a:avLst/>
          </a:prstGeom>
          <a:solidFill>
            <a:schemeClr val="tx2">
              <a:lumMod val="50000"/>
              <a:alpha val="80000"/>
            </a:schemeClr>
          </a:solidFill>
          <a:ln w="25400" cap="flat" cmpd="sng" algn="ctr">
            <a:solidFill>
              <a:srgbClr val="BBE0E3">
                <a:shade val="50000"/>
              </a:srgbClr>
            </a:solidFill>
            <a:prstDash val="solid"/>
          </a:ln>
          <a:effectLst/>
        </p:spPr>
        <p:txBody>
          <a:bodyPr anchor="ctr"/>
          <a:lstStyle/>
          <a:p>
            <a:pPr algn="ctr">
              <a:defRPr/>
            </a:pPr>
            <a:r>
              <a:rPr lang="en-US" sz="1300" b="1" kern="0" dirty="0">
                <a:solidFill>
                  <a:srgbClr val="FFFFFF"/>
                </a:solidFill>
                <a:latin typeface="Arial" charset="0"/>
                <a:ea typeface="ＭＳ Ｐゴシック"/>
                <a:cs typeface="Calibri" pitchFamily="34" charset="0"/>
              </a:rPr>
              <a:t>Enhanced economic well-being</a:t>
            </a:r>
          </a:p>
        </p:txBody>
      </p:sp>
      <p:cxnSp>
        <p:nvCxnSpPr>
          <p:cNvPr id="22" name="Straight Arrow Connector 21"/>
          <p:cNvCxnSpPr>
            <a:stCxn id="42" idx="3"/>
          </p:cNvCxnSpPr>
          <p:nvPr/>
        </p:nvCxnSpPr>
        <p:spPr>
          <a:xfrm flipV="1">
            <a:off x="7177088" y="6248400"/>
            <a:ext cx="671512" cy="11113"/>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bwMode="auto">
          <a:xfrm>
            <a:off x="7642225" y="1612900"/>
            <a:ext cx="1425575" cy="381000"/>
          </a:xfrm>
          <a:prstGeom prst="roundRect">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lgn="ctr">
              <a:defRPr/>
            </a:pPr>
            <a:r>
              <a:rPr lang="en-US" sz="1200" b="1" kern="0" dirty="0">
                <a:solidFill>
                  <a:sysClr val="windowText" lastClr="000000"/>
                </a:solidFill>
                <a:latin typeface="Arial" charset="0"/>
                <a:ea typeface="ＭＳ Ｐゴシック" pitchFamily="1" charset="-128"/>
              </a:rPr>
              <a:t>Ultimate Goal</a:t>
            </a:r>
            <a:endParaRPr lang="en-US" sz="1200" b="1" kern="0" dirty="0">
              <a:solidFill>
                <a:srgbClr val="000000"/>
              </a:solidFill>
              <a:latin typeface="Arial" charset="0"/>
              <a:ea typeface="ＭＳ Ｐゴシック" pitchFamily="1" charset="-128"/>
            </a:endParaRPr>
          </a:p>
        </p:txBody>
      </p:sp>
      <p:sp>
        <p:nvSpPr>
          <p:cNvPr id="50" name="Right Arrow 49"/>
          <p:cNvSpPr/>
          <p:nvPr/>
        </p:nvSpPr>
        <p:spPr bwMode="auto">
          <a:xfrm>
            <a:off x="7010400" y="1670050"/>
            <a:ext cx="512763" cy="266700"/>
          </a:xfrm>
          <a:prstGeom prst="rightArrow">
            <a:avLst/>
          </a:prstGeom>
          <a:solidFill>
            <a:srgbClr val="D6A300">
              <a:alpha val="58000"/>
            </a:srgbClr>
          </a:solidFill>
          <a:ln w="9525" cap="flat" cmpd="sng" algn="ctr">
            <a:solidFill>
              <a:schemeClr val="bg1">
                <a:lumMod val="65000"/>
              </a:schemeClr>
            </a:solidFill>
            <a:prstDash val="solid"/>
            <a:round/>
            <a:headEnd type="none" w="med" len="med"/>
            <a:tailEnd type="none" w="med" len="med"/>
          </a:ln>
          <a:effectLst/>
          <a:extLst/>
        </p:spPr>
        <p:txBody>
          <a:bodyPr/>
          <a:lstStyle/>
          <a:p>
            <a:pPr>
              <a:defRPr/>
            </a:pPr>
            <a:endParaRPr lang="en-US" kern="0" dirty="0">
              <a:solidFill>
                <a:srgbClr val="000000"/>
              </a:solidFill>
              <a:latin typeface="Arial" charset="0"/>
              <a:ea typeface="ＭＳ Ｐゴシック" pitchFamily="1" charset="-128"/>
            </a:endParaRPr>
          </a:p>
        </p:txBody>
      </p:sp>
      <p:cxnSp>
        <p:nvCxnSpPr>
          <p:cNvPr id="51" name="Straight Arrow Connector 50"/>
          <p:cNvCxnSpPr/>
          <p:nvPr/>
        </p:nvCxnSpPr>
        <p:spPr>
          <a:xfrm>
            <a:off x="2571750" y="4495800"/>
            <a:ext cx="247650" cy="0"/>
          </a:xfrm>
          <a:prstGeom prst="straightConnector1">
            <a:avLst/>
          </a:prstGeom>
          <a:ln w="22225">
            <a:solidFill>
              <a:srgbClr val="3C8C93"/>
            </a:solidFill>
            <a:tailEnd type="arrow"/>
          </a:ln>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22225" y="1295400"/>
            <a:ext cx="2611438" cy="5410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63" presetClass="path" presetSubtype="0" accel="50000" decel="50000" fill="hold" grpId="1" nodeType="clickEffect">
                                  <p:stCondLst>
                                    <p:cond delay="0"/>
                                  </p:stCondLst>
                                  <p:childTnLst>
                                    <p:animMotion origin="layout" path="M -3.61111E-6 4.44444E-6 L 0.28108 4.44444E-6 " pathEditMode="relative" rAng="0" ptsTypes="AA">
                                      <p:cBhvr>
                                        <p:cTn id="13" dur="2000" fill="hold"/>
                                        <p:tgtEl>
                                          <p:spTgt spid="2"/>
                                        </p:tgtEl>
                                        <p:attrNameLst>
                                          <p:attrName>ppt_x</p:attrName>
                                          <p:attrName>ppt_y</p:attrName>
                                        </p:attrNameLst>
                                      </p:cBhvr>
                                      <p:rCtr x="140" y="0"/>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path" presetSubtype="0" accel="50000" decel="50000" fill="hold" grpId="2" nodeType="clickEffect">
                                  <p:stCondLst>
                                    <p:cond delay="0"/>
                                  </p:stCondLst>
                                  <p:childTnLst>
                                    <p:animMotion origin="layout" path="M 0.28108 4.44444E-6 L 0.53108 4.44444E-6 " pathEditMode="relative" rAng="0" ptsTypes="AA">
                                      <p:cBhvr>
                                        <p:cTn id="17" dur="2000" fill="hold"/>
                                        <p:tgtEl>
                                          <p:spTgt spid="2"/>
                                        </p:tgtEl>
                                        <p:attrNameLst>
                                          <p:attrName>ppt_x</p:attrName>
                                          <p:attrName>ppt_y</p:attrName>
                                        </p:attrNameLst>
                                      </p:cBhvr>
                                      <p:rCtr x="125" y="0"/>
                                    </p:animMotion>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path" presetSubtype="0" accel="50000" decel="50000" fill="hold" grpId="3" nodeType="clickEffect">
                                  <p:stCondLst>
                                    <p:cond delay="0"/>
                                  </p:stCondLst>
                                  <p:childTnLst>
                                    <p:animMotion origin="layout" path="M 0.53108 3.33333E-6 L 0.77275 3.33333E-6 " pathEditMode="relative" rAng="0" ptsTypes="AA">
                                      <p:cBhvr>
                                        <p:cTn id="21" dur="2000" fill="hold"/>
                                        <p:tgtEl>
                                          <p:spTgt spid="2"/>
                                        </p:tgtEl>
                                        <p:attrNameLst>
                                          <p:attrName>ppt_x</p:attrName>
                                          <p:attrName>ppt_y</p:attrName>
                                        </p:attrNameLst>
                                      </p:cBhvr>
                                      <p:rCtr x="12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Lst>
  </p:timing>
</p:sld>
</file>

<file path=ppt/theme/theme1.xml><?xml version="1.0" encoding="utf-8"?>
<a:theme xmlns:a="http://schemas.openxmlformats.org/drawingml/2006/main" name="Dual color template Arial (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Dual color template Arial (1)</Template>
  <TotalTime>579</TotalTime>
  <Words>3808</Words>
  <Application>Microsoft Office PowerPoint</Application>
  <PresentationFormat>On-screen Show (4:3)</PresentationFormat>
  <Paragraphs>400</Paragraphs>
  <Slides>27</Slides>
  <Notes>17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4" baseType="lpstr">
      <vt:lpstr>Arial</vt:lpstr>
      <vt:lpstr>ＭＳ Ｐゴシック</vt:lpstr>
      <vt:lpstr>Calibri</vt:lpstr>
      <vt:lpstr>HelveticaNeueLT Std</vt:lpstr>
      <vt:lpstr>Verdana</vt:lpstr>
      <vt:lpstr>Dual color template Arial (1)</vt:lpstr>
      <vt:lpstr>Microsoft Excel Worksheet</vt:lpstr>
      <vt:lpstr>Slide 1</vt:lpstr>
      <vt:lpstr>Defining and Measuring the Social Impact of Clean Cooking Solutions  March 16, 2015</vt:lpstr>
      <vt:lpstr>What we will cover today:</vt:lpstr>
      <vt:lpstr>Social Impact M&amp;E Needed  at Three Levels </vt:lpstr>
      <vt:lpstr>Process for Defining, Measuring and Reporting on Social Impact</vt:lpstr>
      <vt:lpstr>Why ICRW wanted to engage in this work:</vt:lpstr>
      <vt:lpstr>Process for Creating Conceptual Frameworks &amp; Draft Indicators:</vt:lpstr>
      <vt:lpstr>Pathways of Social Impact</vt:lpstr>
      <vt:lpstr>Social Impact Conceptual Framework- PATHWAY 1:  How involvement in the clean cooking value chain  expands livelihoods opportunities for women and men</vt:lpstr>
      <vt:lpstr>Slide 10</vt:lpstr>
      <vt:lpstr>Slide 11</vt:lpstr>
      <vt:lpstr>Slide 12</vt:lpstr>
      <vt:lpstr>Social Impact Conceptual Framework- PATHWAY 1:  How involvement of women in the clean cooking value chain enhances women’s social and economic empowerment</vt:lpstr>
      <vt:lpstr>Social Impact Conceptual Framework- PATHWAY 2:  How adoption of clean cooking solutions translates into improvements in households’ social &amp; economic well-being</vt:lpstr>
      <vt:lpstr>FEEDBACK?</vt:lpstr>
      <vt:lpstr>FEEDBACK?</vt:lpstr>
      <vt:lpstr>FEEDBACK?</vt:lpstr>
      <vt:lpstr>Domains of Impact</vt:lpstr>
      <vt:lpstr>Pathway 1: How Involvement in the clean cooking value chain expands livelihood opportunities </vt:lpstr>
      <vt:lpstr>Income </vt:lpstr>
      <vt:lpstr>Agency</vt:lpstr>
      <vt:lpstr>Pathway 2: How adoption of clean cooking solutions translates into improvements in households’ social &amp; economic well-being</vt:lpstr>
      <vt:lpstr>Household Finances</vt:lpstr>
      <vt:lpstr>Time use</vt:lpstr>
      <vt:lpstr>Household Social &amp; Economic Well-being </vt:lpstr>
      <vt:lpstr>FEEDBACK?</vt:lpstr>
      <vt:lpstr>Slide 27</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Allie McGonagle Glinski</dc:creator>
  <cp:lastModifiedBy>Maurits van Tongeren</cp:lastModifiedBy>
  <cp:revision>49</cp:revision>
  <dcterms:created xsi:type="dcterms:W3CDTF">2015-03-13T18:13:17Z</dcterms:created>
  <dcterms:modified xsi:type="dcterms:W3CDTF">2015-06-09T12:39:38Z</dcterms:modified>
</cp:coreProperties>
</file>